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41"/>
  </p:notesMasterIdLst>
  <p:handoutMasterIdLst>
    <p:handoutMasterId r:id="rId42"/>
  </p:handoutMasterIdLst>
  <p:sldIdLst>
    <p:sldId id="1758" r:id="rId2"/>
    <p:sldId id="1787" r:id="rId3"/>
    <p:sldId id="1678" r:id="rId4"/>
    <p:sldId id="1817" r:id="rId5"/>
    <p:sldId id="262" r:id="rId6"/>
    <p:sldId id="1788" r:id="rId7"/>
    <p:sldId id="1789" r:id="rId8"/>
    <p:sldId id="1790" r:id="rId9"/>
    <p:sldId id="1791" r:id="rId10"/>
    <p:sldId id="1792" r:id="rId11"/>
    <p:sldId id="1766" r:id="rId12"/>
    <p:sldId id="1793" r:id="rId13"/>
    <p:sldId id="1794" r:id="rId14"/>
    <p:sldId id="1816" r:id="rId15"/>
    <p:sldId id="1699" r:id="rId16"/>
    <p:sldId id="1795" r:id="rId17"/>
    <p:sldId id="1702" r:id="rId18"/>
    <p:sldId id="1796" r:id="rId19"/>
    <p:sldId id="1763" r:id="rId20"/>
    <p:sldId id="1797" r:id="rId21"/>
    <p:sldId id="1798" r:id="rId22"/>
    <p:sldId id="1799" r:id="rId23"/>
    <p:sldId id="1800" r:id="rId24"/>
    <p:sldId id="1801" r:id="rId25"/>
    <p:sldId id="1802" r:id="rId26"/>
    <p:sldId id="1803" r:id="rId27"/>
    <p:sldId id="1804" r:id="rId28"/>
    <p:sldId id="1805" r:id="rId29"/>
    <p:sldId id="1806" r:id="rId30"/>
    <p:sldId id="1807" r:id="rId31"/>
    <p:sldId id="1808" r:id="rId32"/>
    <p:sldId id="1809" r:id="rId33"/>
    <p:sldId id="1810" r:id="rId34"/>
    <p:sldId id="1811" r:id="rId35"/>
    <p:sldId id="1812" r:id="rId36"/>
    <p:sldId id="1813" r:id="rId37"/>
    <p:sldId id="1814" r:id="rId38"/>
    <p:sldId id="1815" r:id="rId39"/>
    <p:sldId id="1786"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3" autoAdjust="0"/>
    <p:restoredTop sz="62745" autoAdjust="0"/>
  </p:normalViewPr>
  <p:slideViewPr>
    <p:cSldViewPr snapToGrid="0">
      <p:cViewPr varScale="1">
        <p:scale>
          <a:sx n="51" d="100"/>
          <a:sy n="51" d="100"/>
        </p:scale>
        <p:origin x="1872" y="53"/>
      </p:cViewPr>
      <p:guideLst/>
    </p:cSldViewPr>
  </p:slideViewPr>
  <p:outlineViewPr>
    <p:cViewPr>
      <p:scale>
        <a:sx n="33" d="100"/>
        <a:sy n="33" d="100"/>
      </p:scale>
      <p:origin x="0" y="-745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9/14/2022 2:20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9/14/2022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9893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9893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9056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05286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5373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05286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27592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7462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868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D091DEE-E374-4339-940D-72E9E147EFE5}" type="slidenum">
              <a:rPr lang="en-CA" smtClean="0"/>
              <a:t>5</a:t>
            </a:fld>
            <a:endParaRPr lang="en-CA"/>
          </a:p>
        </p:txBody>
      </p:sp>
    </p:spTree>
    <p:extLst>
      <p:ext uri="{BB962C8B-B14F-4D97-AF65-F5344CB8AC3E}">
        <p14:creationId xmlns:p14="http://schemas.microsoft.com/office/powerpoint/2010/main" val="237871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43750"/>
              </a:spcBef>
              <a:spcAft>
                <a:spcPct val="4375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90697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D091DEE-E374-4339-940D-72E9E147EFE5}" type="slidenum">
              <a:rPr lang="en-CA" smtClean="0"/>
              <a:t>9</a:t>
            </a:fld>
            <a:endParaRPr lang="en-CA"/>
          </a:p>
        </p:txBody>
      </p:sp>
    </p:spTree>
    <p:extLst>
      <p:ext uri="{BB962C8B-B14F-4D97-AF65-F5344CB8AC3E}">
        <p14:creationId xmlns:p14="http://schemas.microsoft.com/office/powerpoint/2010/main" val="2378718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00881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5FB6AF41-5BE1-4A4F-8552-58F0A1E0D1F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15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32.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svg"/><Relationship Id="rId9" Type="http://schemas.openxmlformats.org/officeDocument/2006/relationships/image" Target="../media/image1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0.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0.xml"/><Relationship Id="rId5" Type="http://schemas.openxmlformats.org/officeDocument/2006/relationships/image" Target="../media/image26.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dirty="0"/>
              <a:t>Module 5: Make portals with Power Apps</a:t>
            </a:r>
            <a:endParaRPr lang="en-US" dirty="0">
              <a:solidFill>
                <a:schemeClr val="tx1"/>
              </a:solidFill>
            </a:endParaRP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591510"/>
            <a:ext cx="527334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The Power Apps Portals admin center provides a series of functions for administration of a Power Apps portal such as configuring custom URLs, enabling diagnostic logging, or to enable or install specific features such as SharePoint or Power BI.</a:t>
            </a:r>
            <a:endParaRPr lang="en-US" sz="2400" dirty="0"/>
          </a:p>
        </p:txBody>
      </p:sp>
      <p:pic>
        <p:nvPicPr>
          <p:cNvPr id="2" name="Picture 1">
            <a:extLst>
              <a:ext uri="{FF2B5EF4-FFF2-40B4-BE49-F238E27FC236}">
                <a16:creationId xmlns:a16="http://schemas.microsoft.com/office/drawing/2014/main" id="{C238A4ED-6579-4BBA-A28E-D680C2649FC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44377" y="1600200"/>
            <a:ext cx="6092409" cy="3657600"/>
          </a:xfrm>
          <a:prstGeom prst="rect">
            <a:avLst/>
          </a:prstGeom>
          <a:ln w="3175">
            <a:solidFill>
              <a:schemeClr val="tx1"/>
            </a:solidFill>
          </a:ln>
        </p:spPr>
      </p:pic>
      <p:sp>
        <p:nvSpPr>
          <p:cNvPr id="4" name="Title 3">
            <a:extLst>
              <a:ext uri="{FF2B5EF4-FFF2-40B4-BE49-F238E27FC236}">
                <a16:creationId xmlns:a16="http://schemas.microsoft.com/office/drawing/2014/main" id="{A6581C82-F0BE-4409-8901-DCF7567AE069}"/>
              </a:ext>
            </a:extLst>
          </p:cNvPr>
          <p:cNvSpPr>
            <a:spLocks noGrp="1"/>
          </p:cNvSpPr>
          <p:nvPr>
            <p:ph type="title" idx="4294967295"/>
          </p:nvPr>
        </p:nvSpPr>
        <p:spPr/>
        <p:txBody>
          <a:bodyPr/>
          <a:lstStyle/>
          <a:p>
            <a:r>
              <a:rPr lang="en-US" dirty="0"/>
              <a:t>Power Apps Portals admin center</a:t>
            </a:r>
          </a:p>
        </p:txBody>
      </p:sp>
    </p:spTree>
    <p:extLst>
      <p:ext uri="{BB962C8B-B14F-4D97-AF65-F5344CB8AC3E}">
        <p14:creationId xmlns:p14="http://schemas.microsoft.com/office/powerpoint/2010/main" val="1876168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Portal Management app</a:t>
            </a:r>
          </a:p>
        </p:txBody>
      </p:sp>
      <p:sp>
        <p:nvSpPr>
          <p:cNvPr id="2" name="Text Placeholder 1">
            <a:extLst>
              <a:ext uri="{FF2B5EF4-FFF2-40B4-BE49-F238E27FC236}">
                <a16:creationId xmlns:a16="http://schemas.microsoft.com/office/drawing/2014/main" id="{5AA018BC-6311-4776-AAC9-729A44782A38}"/>
              </a:ext>
            </a:extLst>
          </p:cNvPr>
          <p:cNvSpPr>
            <a:spLocks noGrp="1"/>
          </p:cNvSpPr>
          <p:nvPr>
            <p:ph type="body" sz="quarter" idx="11"/>
          </p:nvPr>
        </p:nvSpPr>
        <p:spPr>
          <a:xfrm>
            <a:off x="394905" y="5271603"/>
            <a:ext cx="11341268" cy="800219"/>
          </a:xfrm>
        </p:spPr>
        <p:txBody>
          <a:bodyPr/>
          <a:lstStyle/>
          <a:p>
            <a:r>
              <a:rPr lang="en-US" dirty="0">
                <a:solidFill>
                  <a:schemeClr val="accent3"/>
                </a:solidFill>
              </a:rPr>
              <a:t>Warning: Incorrectly modifying the portal metadata might have undesirable effects on the operation and appearance of your portal.</a:t>
            </a:r>
          </a:p>
        </p:txBody>
      </p:sp>
      <p:sp>
        <p:nvSpPr>
          <p:cNvPr id="8" name="Subtitle">
            <a:extLst>
              <a:ext uri="{FF2B5EF4-FFF2-40B4-BE49-F238E27FC236}">
                <a16:creationId xmlns:a16="http://schemas.microsoft.com/office/drawing/2014/main" id="{5305A9FD-9532-4738-B6DE-9E8FC7D4D0AD}"/>
              </a:ext>
            </a:extLst>
          </p:cNvPr>
          <p:cNvSpPr txBox="1">
            <a:spLocks/>
          </p:cNvSpPr>
          <p:nvPr/>
        </p:nvSpPr>
        <p:spPr>
          <a:xfrm>
            <a:off x="394905" y="1447130"/>
            <a:ext cx="5031338" cy="3498033"/>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Not all portal configuration features are available in the Power Apps portals Studio.</a:t>
            </a:r>
            <a:endParaRPr lang="en-US" sz="2400" dirty="0"/>
          </a:p>
        </p:txBody>
      </p:sp>
      <p:pic>
        <p:nvPicPr>
          <p:cNvPr id="12" name="Picture 11">
            <a:extLst>
              <a:ext uri="{FF2B5EF4-FFF2-40B4-BE49-F238E27FC236}">
                <a16:creationId xmlns:a16="http://schemas.microsoft.com/office/drawing/2014/main" id="{410205FC-FEB5-42A0-A843-982911B2016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64676" y="1447130"/>
            <a:ext cx="6289109" cy="3657600"/>
          </a:xfrm>
          <a:prstGeom prst="rect">
            <a:avLst/>
          </a:prstGeom>
        </p:spPr>
      </p:pic>
    </p:spTree>
    <p:extLst>
      <p:ext uri="{BB962C8B-B14F-4D97-AF65-F5344CB8AC3E}">
        <p14:creationId xmlns:p14="http://schemas.microsoft.com/office/powerpoint/2010/main" val="22969669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Power Apps Portals design studio</a:t>
            </a:r>
          </a:p>
        </p:txBody>
      </p:sp>
      <p:sp>
        <p:nvSpPr>
          <p:cNvPr id="2" name="Text Placeholder 1">
            <a:extLst>
              <a:ext uri="{FF2B5EF4-FFF2-40B4-BE49-F238E27FC236}">
                <a16:creationId xmlns:a16="http://schemas.microsoft.com/office/drawing/2014/main" id="{5AA018BC-6311-4776-AAC9-729A44782A38}"/>
              </a:ext>
            </a:extLst>
          </p:cNvPr>
          <p:cNvSpPr>
            <a:spLocks noGrp="1"/>
          </p:cNvSpPr>
          <p:nvPr>
            <p:ph type="body" sz="quarter" idx="11"/>
          </p:nvPr>
        </p:nvSpPr>
        <p:spPr>
          <a:xfrm>
            <a:off x="434435" y="5164648"/>
            <a:ext cx="11341268" cy="492443"/>
          </a:xfrm>
        </p:spPr>
        <p:txBody>
          <a:bodyPr/>
          <a:lstStyle/>
          <a:p>
            <a:r>
              <a:rPr lang="en-US" dirty="0">
                <a:solidFill>
                  <a:schemeClr val="accent3"/>
                </a:solidFill>
              </a:rPr>
              <a:t>Power Apps portals studio is the safe place to modify portal metadata</a:t>
            </a:r>
          </a:p>
        </p:txBody>
      </p:sp>
      <p:sp>
        <p:nvSpPr>
          <p:cNvPr id="8" name="Subtitle">
            <a:extLst>
              <a:ext uri="{FF2B5EF4-FFF2-40B4-BE49-F238E27FC236}">
                <a16:creationId xmlns:a16="http://schemas.microsoft.com/office/drawing/2014/main" id="{5305A9FD-9532-4738-B6DE-9E8FC7D4D0AD}"/>
              </a:ext>
            </a:extLst>
          </p:cNvPr>
          <p:cNvSpPr txBox="1">
            <a:spLocks/>
          </p:cNvSpPr>
          <p:nvPr/>
        </p:nvSpPr>
        <p:spPr>
          <a:xfrm>
            <a:off x="394905" y="1447130"/>
            <a:ext cx="5031338" cy="3498033"/>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Power Apps portals Studio is a WYSIWYG portal editing tool that allows makers to create and organize webpages, configure page layouts, add portal components, modify CSS, and edit web templates and page source code.</a:t>
            </a:r>
          </a:p>
        </p:txBody>
      </p:sp>
      <p:pic>
        <p:nvPicPr>
          <p:cNvPr id="3" name="Picture 2">
            <a:extLst>
              <a:ext uri="{FF2B5EF4-FFF2-40B4-BE49-F238E27FC236}">
                <a16:creationId xmlns:a16="http://schemas.microsoft.com/office/drawing/2014/main" id="{5A7874F8-834D-46B9-8831-687B77734CE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26243" y="1447130"/>
            <a:ext cx="6621681" cy="3337560"/>
          </a:xfrm>
          <a:prstGeom prst="rect">
            <a:avLst/>
          </a:prstGeom>
          <a:ln w="3175">
            <a:solidFill>
              <a:schemeClr val="tx1"/>
            </a:solidFill>
          </a:ln>
        </p:spPr>
      </p:pic>
    </p:spTree>
    <p:extLst>
      <p:ext uri="{BB962C8B-B14F-4D97-AF65-F5344CB8AC3E}">
        <p14:creationId xmlns:p14="http://schemas.microsoft.com/office/powerpoint/2010/main" val="18857947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Power Apps portals are built on top of Microsoft </a:t>
            </a:r>
            <a:r>
              <a:rPr lang="en-US" dirty="0" err="1"/>
              <a:t>Dataverse</a:t>
            </a:r>
            <a:endParaRPr lang="en-US" dirty="0"/>
          </a:p>
        </p:txBody>
      </p:sp>
      <p:sp>
        <p:nvSpPr>
          <p:cNvPr id="7" name="New shape">
            <a:extLst>
              <a:ext uri="{FF2B5EF4-FFF2-40B4-BE49-F238E27FC236}">
                <a16:creationId xmlns:a16="http://schemas.microsoft.com/office/drawing/2014/main" id="{F4255E67-DDDE-4193-9189-92F097608C92}"/>
              </a:ext>
            </a:extLst>
          </p:cNvPr>
          <p:cNvSpPr/>
          <p:nvPr/>
        </p:nvSpPr>
        <p:spPr>
          <a:xfrm>
            <a:off x="584200" y="1529367"/>
            <a:ext cx="4408905" cy="3938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Common Data Model</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Roles and permissions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Forms and views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Business rules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Declarative workflows and actions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Plug-in architecture</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Integration with other services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Dataverse extensibility</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Audit</a:t>
            </a:r>
          </a:p>
        </p:txBody>
      </p:sp>
      <p:graphicFrame>
        <p:nvGraphicFramePr>
          <p:cNvPr id="3" name="Table 12">
            <a:extLst>
              <a:ext uri="{FF2B5EF4-FFF2-40B4-BE49-F238E27FC236}">
                <a16:creationId xmlns:a16="http://schemas.microsoft.com/office/drawing/2014/main" id="{4FD20E9A-EA4F-49CC-9013-3DC624E06839}"/>
              </a:ext>
            </a:extLst>
          </p:cNvPr>
          <p:cNvGraphicFramePr>
            <a:graphicFrameLocks noGrp="1"/>
          </p:cNvGraphicFramePr>
          <p:nvPr>
            <p:extLst>
              <p:ext uri="{D42A27DB-BD31-4B8C-83A1-F6EECF244321}">
                <p14:modId xmlns:p14="http://schemas.microsoft.com/office/powerpoint/2010/main" val="2559991855"/>
              </p:ext>
            </p:extLst>
          </p:nvPr>
        </p:nvGraphicFramePr>
        <p:xfrm>
          <a:off x="4993105" y="1529367"/>
          <a:ext cx="6614696" cy="3938429"/>
        </p:xfrm>
        <a:graphic>
          <a:graphicData uri="http://schemas.openxmlformats.org/drawingml/2006/table">
            <a:tbl>
              <a:tblPr firstRow="1" bandRow="1">
                <a:tableStyleId>{5C22544A-7EE6-4342-B048-85BDC9FD1C3A}</a:tableStyleId>
              </a:tblPr>
              <a:tblGrid>
                <a:gridCol w="1864895">
                  <a:extLst>
                    <a:ext uri="{9D8B030D-6E8A-4147-A177-3AD203B41FA5}">
                      <a16:colId xmlns:a16="http://schemas.microsoft.com/office/drawing/2014/main" val="2356772570"/>
                    </a:ext>
                  </a:extLst>
                </a:gridCol>
                <a:gridCol w="4749801">
                  <a:extLst>
                    <a:ext uri="{9D8B030D-6E8A-4147-A177-3AD203B41FA5}">
                      <a16:colId xmlns:a16="http://schemas.microsoft.com/office/drawing/2014/main" val="2248324712"/>
                    </a:ext>
                  </a:extLst>
                </a:gridCol>
              </a:tblGrid>
              <a:tr h="47809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Capability</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442983">
                <a:tc>
                  <a:txBody>
                    <a:bodyPr/>
                    <a:lstStyle/>
                    <a:p>
                      <a:r>
                        <a:rPr lang="en-US" sz="1200" dirty="0">
                          <a:solidFill>
                            <a:schemeClr val="tx1"/>
                          </a:solidFill>
                        </a:rPr>
                        <a:t>Content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Seamless, responsive, and customizable web design for any user on any device. Full tracking and context are available because </a:t>
                      </a:r>
                      <a:r>
                        <a:rPr lang="en-US" sz="1200" dirty="0" err="1">
                          <a:solidFill>
                            <a:schemeClr val="tx1"/>
                          </a:solidFill>
                        </a:rPr>
                        <a:t>Dataverse</a:t>
                      </a:r>
                      <a:r>
                        <a:rPr lang="en-US" sz="1200" dirty="0">
                          <a:solidFill>
                            <a:schemeClr val="tx1"/>
                          </a:solidFill>
                        </a:rPr>
                        <a:t> is the operating system for all interactions.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48212">
                <a:tc>
                  <a:txBody>
                    <a:bodyPr/>
                    <a:lstStyle/>
                    <a:p>
                      <a:r>
                        <a:rPr lang="en-US" sz="1200" dirty="0">
                          <a:solidFill>
                            <a:schemeClr val="tx1"/>
                          </a:solidFill>
                        </a:rPr>
                        <a:t>Functionality</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Quickly build more secure, functional websites to interact with </a:t>
                      </a:r>
                      <a:r>
                        <a:rPr lang="en-US" sz="1200" dirty="0" err="1">
                          <a:solidFill>
                            <a:schemeClr val="tx1"/>
                          </a:solidFill>
                        </a:rPr>
                        <a:t>Dataverse</a:t>
                      </a:r>
                      <a:r>
                        <a:rPr lang="en-US" sz="1200" dirty="0">
                          <a:solidFill>
                            <a:schemeClr val="tx1"/>
                          </a:solidFill>
                        </a:rPr>
                        <a:t> with no coding required. Track customer interactions across all channels and capture them in a custom Power Apps or Dynamics 365 instance.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48212">
                <a:tc>
                  <a:txBody>
                    <a:bodyPr/>
                    <a:lstStyle/>
                    <a:p>
                      <a:r>
                        <a:rPr lang="en-US" sz="1200" dirty="0">
                          <a:solidFill>
                            <a:schemeClr val="tx1"/>
                          </a:solidFill>
                        </a:rPr>
                        <a:t>Extensibility</a:t>
                      </a:r>
                    </a:p>
                    <a:p>
                      <a:endParaRPr lang="en-US" sz="12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Use powerful Microsoft Power Platform business processes that are natively extended through the web front end. Integrate portals with other systems like SharePoint or Power BI. Extend portals with custom development to cater to complex scenarios.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48212">
                <a:tc>
                  <a:txBody>
                    <a:bodyPr/>
                    <a:lstStyle/>
                    <a:p>
                      <a:r>
                        <a:rPr lang="en-US" sz="1200" dirty="0">
                          <a:solidFill>
                            <a:schemeClr val="tx1"/>
                          </a:solidFill>
                        </a:rPr>
                        <a:t>Security</a:t>
                      </a:r>
                    </a:p>
                    <a:p>
                      <a:endParaRPr lang="en-US" sz="12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All data that is used to build portal content is protected more through </a:t>
                      </a:r>
                      <a:r>
                        <a:rPr lang="en-US" sz="1200" dirty="0" err="1">
                          <a:solidFill>
                            <a:schemeClr val="tx1"/>
                          </a:solidFill>
                        </a:rPr>
                        <a:t>Dataverse</a:t>
                      </a:r>
                      <a:r>
                        <a:rPr lang="en-US" sz="1200" dirty="0">
                          <a:solidFill>
                            <a:schemeClr val="tx1"/>
                          </a:solidFill>
                        </a:rPr>
                        <a:t> security model. Power Apps portals extend this model to help secure and tailor the content for the target audiences who are not Basic Users.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bl>
          </a:graphicData>
        </a:graphic>
      </p:graphicFrame>
    </p:spTree>
    <p:extLst>
      <p:ext uri="{BB962C8B-B14F-4D97-AF65-F5344CB8AC3E}">
        <p14:creationId xmlns:p14="http://schemas.microsoft.com/office/powerpoint/2010/main" val="16864820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7C15C-E79A-4A5B-9B5F-3D43B943A26D}"/>
              </a:ext>
            </a:extLst>
          </p:cNvPr>
          <p:cNvSpPr>
            <a:spLocks noGrp="1"/>
          </p:cNvSpPr>
          <p:nvPr>
            <p:ph type="title"/>
          </p:nvPr>
        </p:nvSpPr>
        <p:spPr/>
        <p:txBody>
          <a:bodyPr/>
          <a:lstStyle/>
          <a:p>
            <a:r>
              <a:rPr lang="en-US" dirty="0"/>
              <a:t>Custom website or portal?</a:t>
            </a:r>
          </a:p>
        </p:txBody>
      </p:sp>
      <p:pic>
        <p:nvPicPr>
          <p:cNvPr id="5" name="Picture Placeholder 4" descr="Boardroom with solid fill">
            <a:extLst>
              <a:ext uri="{FF2B5EF4-FFF2-40B4-BE49-F238E27FC236}">
                <a16:creationId xmlns:a16="http://schemas.microsoft.com/office/drawing/2014/main" id="{9ABDC411-A9D2-407C-89B1-25262803B0FB}"/>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36318760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216044" y="270933"/>
            <a:ext cx="11773357" cy="643509"/>
          </a:xfrm>
        </p:spPr>
        <p:txBody>
          <a:bodyPr/>
          <a:lstStyle/>
          <a:p>
            <a:r>
              <a:rPr lang="en-US" sz="2400" dirty="0"/>
              <a:t>Power Apps portals is a platform and includes a long list of components &amp; features</a:t>
            </a:r>
          </a:p>
        </p:txBody>
      </p:sp>
      <p:graphicFrame>
        <p:nvGraphicFramePr>
          <p:cNvPr id="12" name="Table 12">
            <a:extLst>
              <a:ext uri="{FF2B5EF4-FFF2-40B4-BE49-F238E27FC236}">
                <a16:creationId xmlns:a16="http://schemas.microsoft.com/office/drawing/2014/main" id="{8C2914AC-C00F-4ABC-99BF-3EA1E0922CF6}"/>
              </a:ext>
            </a:extLst>
          </p:cNvPr>
          <p:cNvGraphicFramePr>
            <a:graphicFrameLocks noGrp="1"/>
          </p:cNvGraphicFramePr>
          <p:nvPr>
            <p:extLst>
              <p:ext uri="{D42A27DB-BD31-4B8C-83A1-F6EECF244321}">
                <p14:modId xmlns:p14="http://schemas.microsoft.com/office/powerpoint/2010/main" val="258610231"/>
              </p:ext>
            </p:extLst>
          </p:nvPr>
        </p:nvGraphicFramePr>
        <p:xfrm>
          <a:off x="432090" y="1061198"/>
          <a:ext cx="11341267" cy="5788726"/>
        </p:xfrm>
        <a:graphic>
          <a:graphicData uri="http://schemas.openxmlformats.org/drawingml/2006/table">
            <a:tbl>
              <a:tblPr firstRow="1" bandRow="1">
                <a:tableStyleId>{5C22544A-7EE6-4342-B048-85BDC9FD1C3A}</a:tableStyleId>
              </a:tblPr>
              <a:tblGrid>
                <a:gridCol w="2843845">
                  <a:extLst>
                    <a:ext uri="{9D8B030D-6E8A-4147-A177-3AD203B41FA5}">
                      <a16:colId xmlns:a16="http://schemas.microsoft.com/office/drawing/2014/main" val="16129369"/>
                    </a:ext>
                  </a:extLst>
                </a:gridCol>
                <a:gridCol w="2133600">
                  <a:extLst>
                    <a:ext uri="{9D8B030D-6E8A-4147-A177-3AD203B41FA5}">
                      <a16:colId xmlns:a16="http://schemas.microsoft.com/office/drawing/2014/main" val="1695194842"/>
                    </a:ext>
                  </a:extLst>
                </a:gridCol>
                <a:gridCol w="2751624">
                  <a:extLst>
                    <a:ext uri="{9D8B030D-6E8A-4147-A177-3AD203B41FA5}">
                      <a16:colId xmlns:a16="http://schemas.microsoft.com/office/drawing/2014/main" val="2356772570"/>
                    </a:ext>
                  </a:extLst>
                </a:gridCol>
                <a:gridCol w="3612198">
                  <a:extLst>
                    <a:ext uri="{9D8B030D-6E8A-4147-A177-3AD203B41FA5}">
                      <a16:colId xmlns:a16="http://schemas.microsoft.com/office/drawing/2014/main" val="2248324712"/>
                    </a:ext>
                  </a:extLst>
                </a:gridCol>
              </a:tblGrid>
              <a:tr h="32487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Content</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Extensibility</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Security</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mn-cs"/>
                        </a:rPr>
                        <a:t>Functionality</a:t>
                      </a:r>
                    </a:p>
                  </a:txBody>
                  <a:tcPr marL="89642" marR="89642" marT="89642" marB="89642">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435477">
                <a:tc>
                  <a:txBody>
                    <a:bodyPr/>
                    <a:lstStyle/>
                    <a:p>
                      <a:r>
                        <a:rPr lang="en-US" sz="1000" dirty="0">
                          <a:solidFill>
                            <a:schemeClr val="tx1"/>
                          </a:solidFill>
                        </a:rPr>
                        <a:t>Accessibility</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Advanced Forms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Profile Management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Case Deflection</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270189">
                <a:tc>
                  <a:txBody>
                    <a:bodyPr/>
                    <a:lstStyle/>
                    <a:p>
                      <a:r>
                        <a:rPr lang="en-US" sz="1000" dirty="0">
                          <a:solidFill>
                            <a:schemeClr val="tx1"/>
                          </a:solidFill>
                        </a:rPr>
                        <a:t>Bootstrap Design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Web Templating</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Web Roles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Case Management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270189">
                <a:tc>
                  <a:txBody>
                    <a:bodyPr/>
                    <a:lstStyle/>
                    <a:p>
                      <a:r>
                        <a:rPr lang="en-US" sz="1000" dirty="0">
                          <a:solidFill>
                            <a:schemeClr val="tx1"/>
                          </a:solidFill>
                        </a:rPr>
                        <a:t>Branding</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Basic Forms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Invitations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Knowledge Management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270189">
                <a:tc>
                  <a:txBody>
                    <a:bodyPr/>
                    <a:lstStyle/>
                    <a:p>
                      <a:r>
                        <a:rPr lang="en-US" sz="1000" dirty="0">
                          <a:solidFill>
                            <a:schemeClr val="tx1"/>
                          </a:solidFill>
                        </a:rPr>
                        <a:t>Content Publishing</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Lists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Content Permissions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Discussion Forums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379554">
                <a:tc>
                  <a:txBody>
                    <a:bodyPr/>
                    <a:lstStyle/>
                    <a:p>
                      <a:r>
                        <a:rPr lang="en-US" sz="1000" dirty="0">
                          <a:solidFill>
                            <a:schemeClr val="tx1"/>
                          </a:solidFill>
                        </a:rPr>
                        <a:t>Responsive Design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Table Actions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Table Permissions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Ideas, Blogs</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7324224"/>
                  </a:ext>
                </a:extLst>
              </a:tr>
              <a:tr h="379554">
                <a:tc>
                  <a:txBody>
                    <a:bodyPr/>
                    <a:lstStyle/>
                    <a:p>
                      <a:r>
                        <a:rPr lang="en-US" sz="1000" dirty="0">
                          <a:solidFill>
                            <a:schemeClr val="tx1"/>
                          </a:solidFill>
                        </a:rPr>
                        <a:t>Webpages</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Automation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Identity</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Customer, Account, &amp; Opportunity Management</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9545051"/>
                  </a:ext>
                </a:extLst>
              </a:tr>
              <a:tr h="379554">
                <a:tc>
                  <a:txBody>
                    <a:bodyPr/>
                    <a:lstStyle/>
                    <a:p>
                      <a:r>
                        <a:rPr lang="en-US" sz="1000" dirty="0">
                          <a:solidFill>
                            <a:schemeClr val="tx1"/>
                          </a:solidFill>
                        </a:rPr>
                        <a:t>Faceted Search and SEO</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Charts &amp; Graphs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Authentication</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Delegated Administration</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73248871"/>
                  </a:ext>
                </a:extLst>
              </a:tr>
              <a:tr h="379554">
                <a:tc>
                  <a:txBody>
                    <a:bodyPr/>
                    <a:lstStyle/>
                    <a:p>
                      <a:r>
                        <a:rPr lang="en-US" sz="1000" dirty="0">
                          <a:solidFill>
                            <a:schemeClr val="tx1"/>
                          </a:solidFill>
                        </a:rPr>
                        <a:t>Multilingual Portals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Azure Integration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Auth Providers integration</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Multi-Partner Collaboration</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03231350"/>
                  </a:ext>
                </a:extLst>
              </a:tr>
              <a:tr h="379554">
                <a:tc>
                  <a:txBody>
                    <a:bodyPr/>
                    <a:lstStyle/>
                    <a:p>
                      <a:r>
                        <a:rPr lang="en-US" sz="1000" dirty="0">
                          <a:solidFill>
                            <a:schemeClr val="tx1"/>
                          </a:solidFill>
                        </a:rPr>
                        <a:t>Ads, Polls, Ratings, and Comments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SharePoint Integration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100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Entitlements &amp; SLAs</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5449641"/>
                  </a:ext>
                </a:extLst>
              </a:tr>
              <a:tr h="379554">
                <a:tc>
                  <a:txBody>
                    <a:bodyPr/>
                    <a:lstStyle/>
                    <a:p>
                      <a:r>
                        <a:rPr lang="en-US" sz="1000" dirty="0">
                          <a:solidFill>
                            <a:schemeClr val="tx1"/>
                          </a:solidFill>
                        </a:rPr>
                        <a:t>Theming</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Power BI Integration</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100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Localization into 43 Languages</a:t>
                      </a:r>
                    </a:p>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7576515"/>
                  </a:ext>
                </a:extLst>
              </a:tr>
              <a:tr h="379554">
                <a:tc>
                  <a:txBody>
                    <a:bodyPr/>
                    <a:lstStyle/>
                    <a:p>
                      <a:r>
                        <a:rPr lang="en-US" sz="1000" dirty="0">
                          <a:solidFill>
                            <a:schemeClr val="tx1"/>
                          </a:solidFill>
                        </a:rPr>
                        <a:t>Web Files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Client-side JavaScript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47347108"/>
                  </a:ext>
                </a:extLst>
              </a:tr>
              <a:tr h="270189">
                <a:tc>
                  <a:txBody>
                    <a:bodyPr/>
                    <a:lstStyle/>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Liquid Templates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5460126"/>
                  </a:ext>
                </a:extLst>
              </a:tr>
              <a:tr h="270189">
                <a:tc>
                  <a:txBody>
                    <a:bodyPr/>
                    <a:lstStyle/>
                    <a:p>
                      <a:endParaRPr lang="en-US" sz="10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Web API</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8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17333918"/>
                  </a:ext>
                </a:extLst>
              </a:tr>
            </a:tbl>
          </a:graphicData>
        </a:graphic>
      </p:graphicFrame>
    </p:spTree>
    <p:extLst>
      <p:ext uri="{BB962C8B-B14F-4D97-AF65-F5344CB8AC3E}">
        <p14:creationId xmlns:p14="http://schemas.microsoft.com/office/powerpoint/2010/main" val="14375451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a:extLst>
              <a:ext uri="{FF2B5EF4-FFF2-40B4-BE49-F238E27FC236}">
                <a16:creationId xmlns:a16="http://schemas.microsoft.com/office/drawing/2014/main" id="{00CB5834-AB85-46C7-B53B-3223ED99A578}"/>
              </a:ext>
            </a:extLst>
          </p:cNvPr>
          <p:cNvSpPr txBox="1">
            <a:spLocks/>
          </p:cNvSpPr>
          <p:nvPr/>
        </p:nvSpPr>
        <p:spPr>
          <a:xfrm>
            <a:off x="429621" y="1282891"/>
            <a:ext cx="5273347" cy="4637455"/>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Regardless of how the end-user consumes the portal, the experience responds and sizes appropriately with no additional configuration needed.</a:t>
            </a:r>
          </a:p>
        </p:txBody>
      </p:sp>
      <p:pic>
        <p:nvPicPr>
          <p:cNvPr id="2" name="Picture 1">
            <a:extLst>
              <a:ext uri="{FF2B5EF4-FFF2-40B4-BE49-F238E27FC236}">
                <a16:creationId xmlns:a16="http://schemas.microsoft.com/office/drawing/2014/main" id="{2C12EA49-0108-4D0B-891D-0F45E34DD663}"/>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284818" y="937654"/>
            <a:ext cx="4977020" cy="298554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4" name="Picture 3">
            <a:extLst>
              <a:ext uri="{FF2B5EF4-FFF2-40B4-BE49-F238E27FC236}">
                <a16:creationId xmlns:a16="http://schemas.microsoft.com/office/drawing/2014/main" id="{196B4D88-BA7B-48D0-9922-A0351780768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612897" y="3889687"/>
            <a:ext cx="1003607" cy="181619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E50C17CE-18AA-40DD-B939-CC88FD8C6AA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197437" y="3870277"/>
            <a:ext cx="3060221" cy="1834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5">
            <a:extLst>
              <a:ext uri="{FF2B5EF4-FFF2-40B4-BE49-F238E27FC236}">
                <a16:creationId xmlns:a16="http://schemas.microsoft.com/office/drawing/2014/main" id="{04444CD9-FA9D-4D4A-8B85-BE21FED98B5D}"/>
              </a:ext>
            </a:extLst>
          </p:cNvPr>
          <p:cNvSpPr>
            <a:spLocks noGrp="1"/>
          </p:cNvSpPr>
          <p:nvPr>
            <p:ph type="title" idx="4294967295"/>
          </p:nvPr>
        </p:nvSpPr>
        <p:spPr/>
        <p:txBody>
          <a:bodyPr/>
          <a:lstStyle/>
          <a:p>
            <a:r>
              <a:rPr lang="en-US" dirty="0"/>
              <a:t>Responsive design</a:t>
            </a:r>
          </a:p>
        </p:txBody>
      </p:sp>
    </p:spTree>
    <p:extLst>
      <p:ext uri="{BB962C8B-B14F-4D97-AF65-F5344CB8AC3E}">
        <p14:creationId xmlns:p14="http://schemas.microsoft.com/office/powerpoint/2010/main" val="18124203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Portal provisioning details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790234"/>
          </a:xfrm>
        </p:spPr>
        <p:txBody>
          <a:bodyPr/>
          <a:lstStyle/>
          <a:p>
            <a:pPr marL="342900" indent="-342900">
              <a:buFont typeface="Arial" panose="020B0604020202020204" pitchFamily="34" charset="0"/>
              <a:buChar char="•"/>
            </a:pPr>
            <a:r>
              <a:rPr lang="en-US" dirty="0">
                <a:latin typeface="+mn-lt"/>
              </a:rPr>
              <a:t>To provision a portal, you must be assigned to the System Administrator role of the </a:t>
            </a:r>
            <a:r>
              <a:rPr lang="en-US" dirty="0" err="1">
                <a:latin typeface="+mn-lt"/>
              </a:rPr>
              <a:t>Dataverse</a:t>
            </a:r>
            <a:r>
              <a:rPr lang="en-US" dirty="0">
                <a:latin typeface="+mn-lt"/>
              </a:rPr>
              <a:t> environment that is selected for the portal</a:t>
            </a:r>
          </a:p>
          <a:p>
            <a:pPr marL="342900" indent="-342900">
              <a:buFont typeface="Arial" panose="020B0604020202020204" pitchFamily="34" charset="0"/>
              <a:buChar char="•"/>
            </a:pPr>
            <a:r>
              <a:rPr lang="en-US" dirty="0">
                <a:latin typeface="+mn-lt"/>
              </a:rPr>
              <a:t>A Power Apps portal is not automatically provisioned when a new </a:t>
            </a:r>
            <a:r>
              <a:rPr lang="en-US" dirty="0" err="1">
                <a:latin typeface="+mn-lt"/>
              </a:rPr>
              <a:t>Dataverse</a:t>
            </a:r>
            <a:r>
              <a:rPr lang="en-US" dirty="0">
                <a:latin typeface="+mn-lt"/>
              </a:rPr>
              <a:t> environment is created</a:t>
            </a:r>
          </a:p>
        </p:txBody>
      </p:sp>
    </p:spTree>
    <p:extLst>
      <p:ext uri="{BB962C8B-B14F-4D97-AF65-F5344CB8AC3E}">
        <p14:creationId xmlns:p14="http://schemas.microsoft.com/office/powerpoint/2010/main" val="36947448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D01171-0F0A-40D6-A08A-AE3A9C44F7DB}"/>
              </a:ext>
              <a:ext uri="{C183D7F6-B498-43B3-948B-1728B52AA6E4}">
                <adec:decorative xmlns:adec="http://schemas.microsoft.com/office/drawing/2017/decorative" val="1"/>
              </a:ext>
            </a:extLst>
          </p:cNvPr>
          <p:cNvSpPr/>
          <p:nvPr/>
        </p:nvSpPr>
        <p:spPr bwMode="auto">
          <a:xfrm>
            <a:off x="584200" y="1706790"/>
            <a:ext cx="5284337" cy="4037001"/>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Webpages</a:t>
            </a:r>
          </a:p>
        </p:txBody>
      </p:sp>
      <p:graphicFrame>
        <p:nvGraphicFramePr>
          <p:cNvPr id="3" name="Table 12">
            <a:extLst>
              <a:ext uri="{FF2B5EF4-FFF2-40B4-BE49-F238E27FC236}">
                <a16:creationId xmlns:a16="http://schemas.microsoft.com/office/drawing/2014/main" id="{4FD20E9A-EA4F-49CC-9013-3DC624E06839}"/>
              </a:ext>
            </a:extLst>
          </p:cNvPr>
          <p:cNvGraphicFramePr>
            <a:graphicFrameLocks noGrp="1"/>
          </p:cNvGraphicFramePr>
          <p:nvPr>
            <p:extLst>
              <p:ext uri="{D42A27DB-BD31-4B8C-83A1-F6EECF244321}">
                <p14:modId xmlns:p14="http://schemas.microsoft.com/office/powerpoint/2010/main" val="3352588059"/>
              </p:ext>
            </p:extLst>
          </p:nvPr>
        </p:nvGraphicFramePr>
        <p:xfrm>
          <a:off x="6096000" y="1706790"/>
          <a:ext cx="5511800" cy="4037001"/>
        </p:xfrm>
        <a:graphic>
          <a:graphicData uri="http://schemas.openxmlformats.org/drawingml/2006/table">
            <a:tbl>
              <a:tblPr firstRow="1" bandRow="1">
                <a:tableStyleId>{5C22544A-7EE6-4342-B048-85BDC9FD1C3A}</a:tableStyleId>
              </a:tblPr>
              <a:tblGrid>
                <a:gridCol w="3083516">
                  <a:extLst>
                    <a:ext uri="{9D8B030D-6E8A-4147-A177-3AD203B41FA5}">
                      <a16:colId xmlns:a16="http://schemas.microsoft.com/office/drawing/2014/main" val="2356772570"/>
                    </a:ext>
                  </a:extLst>
                </a:gridCol>
                <a:gridCol w="2428284">
                  <a:extLst>
                    <a:ext uri="{9D8B030D-6E8A-4147-A177-3AD203B41FA5}">
                      <a16:colId xmlns:a16="http://schemas.microsoft.com/office/drawing/2014/main" val="2248324712"/>
                    </a:ext>
                  </a:extLst>
                </a:gridCol>
              </a:tblGrid>
              <a:tr h="68490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Portal Studio</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mj-lt"/>
                          <a:ea typeface="+mn-ea"/>
                          <a:cs typeface="+mn-cs"/>
                        </a:rPr>
                        <a:t>Portal Management app</a:t>
                      </a:r>
                    </a:p>
                  </a:txBody>
                  <a:tcPr marL="89642" marR="89642" marT="89642" marB="89642">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512834">
                <a:tc>
                  <a:txBody>
                    <a:bodyPr/>
                    <a:lstStyle/>
                    <a:p>
                      <a:r>
                        <a:rPr lang="en-US" sz="1200" dirty="0">
                          <a:solidFill>
                            <a:schemeClr val="tx1"/>
                          </a:solidFill>
                        </a:rPr>
                        <a:t>1. Select the portal app and select Edit.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1. Open the Portal Management app.</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458222">
                <a:tc>
                  <a:txBody>
                    <a:bodyPr/>
                    <a:lstStyle/>
                    <a:p>
                      <a:r>
                        <a:rPr lang="en-US" sz="1200" dirty="0">
                          <a:solidFill>
                            <a:schemeClr val="tx1"/>
                          </a:solidFill>
                        </a:rPr>
                        <a:t>2. Select New Page on the Command bar.</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2. Go to Portal &gt; Web Pages.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458222">
                <a:tc>
                  <a:txBody>
                    <a:bodyPr/>
                    <a:lstStyle/>
                    <a:p>
                      <a:r>
                        <a:rPr lang="en-US" sz="1200" dirty="0">
                          <a:solidFill>
                            <a:schemeClr val="tx1"/>
                          </a:solidFill>
                        </a:rPr>
                        <a:t>3. Choose a layout.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3. Select New.</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458222">
                <a:tc>
                  <a:txBody>
                    <a:bodyPr/>
                    <a:lstStyle/>
                    <a:p>
                      <a:r>
                        <a:rPr lang="en-US" sz="1200" dirty="0">
                          <a:solidFill>
                            <a:schemeClr val="tx1"/>
                          </a:solidFill>
                        </a:rPr>
                        <a:t>4. Enter details on the Properties pane.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4. Enter the page details.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r h="458222">
                <a:tc>
                  <a:txBody>
                    <a:bodyPr/>
                    <a:lstStyle/>
                    <a:p>
                      <a:r>
                        <a:rPr lang="en-US" sz="1200" dirty="0">
                          <a:solidFill>
                            <a:schemeClr val="tx1"/>
                          </a:solidFill>
                        </a:rPr>
                        <a:t>5. The page will be saved automatically.</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200" dirty="0">
                          <a:solidFill>
                            <a:schemeClr val="tx1"/>
                          </a:solidFill>
                        </a:rPr>
                        <a:t>5. Select Save.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06180105"/>
                  </a:ext>
                </a:extLst>
              </a:tr>
              <a:tr h="931145">
                <a:tc>
                  <a:txBody>
                    <a:bodyPr/>
                    <a:lstStyle/>
                    <a:p>
                      <a:r>
                        <a:rPr lang="en-US" sz="1200" dirty="0">
                          <a:solidFill>
                            <a:schemeClr val="tx1"/>
                          </a:solidFill>
                        </a:rPr>
                        <a:t>Security: The user must be a licensed Power Apps user with the appropriate </a:t>
                      </a:r>
                      <a:r>
                        <a:rPr lang="en-US" sz="1200" dirty="0" err="1">
                          <a:solidFill>
                            <a:schemeClr val="tx1"/>
                          </a:solidFill>
                        </a:rPr>
                        <a:t>Dataverse</a:t>
                      </a:r>
                      <a:r>
                        <a:rPr lang="en-US" sz="1200" dirty="0">
                          <a:solidFill>
                            <a:schemeClr val="tx1"/>
                          </a:solidFill>
                        </a:rPr>
                        <a:t> security privileges.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sz="1200" dirty="0">
                        <a:solidFill>
                          <a:schemeClr val="tx1"/>
                        </a:solidFill>
                      </a:endParaRP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5571869"/>
                  </a:ext>
                </a:extLst>
              </a:tr>
            </a:tbl>
          </a:graphicData>
        </a:graphic>
      </p:graphicFrame>
      <p:sp>
        <p:nvSpPr>
          <p:cNvPr id="5" name="Subtitle">
            <a:extLst>
              <a:ext uri="{FF2B5EF4-FFF2-40B4-BE49-F238E27FC236}">
                <a16:creationId xmlns:a16="http://schemas.microsoft.com/office/drawing/2014/main" id="{06020A51-6AF0-41F1-BEC5-9D657C39EE43}"/>
              </a:ext>
            </a:extLst>
          </p:cNvPr>
          <p:cNvSpPr txBox="1">
            <a:spLocks/>
          </p:cNvSpPr>
          <p:nvPr/>
        </p:nvSpPr>
        <p:spPr>
          <a:xfrm>
            <a:off x="584200" y="1189439"/>
            <a:ext cx="11018838" cy="42672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Most of a portal's content is represented by webpages.</a:t>
            </a:r>
          </a:p>
        </p:txBody>
      </p:sp>
      <p:pic>
        <p:nvPicPr>
          <p:cNvPr id="2" name="New picture" descr="Diagram of the Site page hierarchy in relation to the parent page.">
            <a:extLst>
              <a:ext uri="{FF2B5EF4-FFF2-40B4-BE49-F238E27FC236}">
                <a16:creationId xmlns:a16="http://schemas.microsoft.com/office/drawing/2014/main" id="{DBE84F87-BD34-4791-B974-23EBBB928D92}"/>
              </a:ext>
            </a:extLst>
          </p:cNvPr>
          <p:cNvPicPr/>
          <p:nvPr/>
        </p:nvPicPr>
        <p:blipFill>
          <a:blip r:embed="rId3"/>
          <a:stretch>
            <a:fillRect/>
          </a:stretch>
        </p:blipFill>
        <p:spPr>
          <a:xfrm>
            <a:off x="652440" y="2317899"/>
            <a:ext cx="5181600" cy="2797313"/>
          </a:xfrm>
          <a:prstGeom prst="rect">
            <a:avLst/>
          </a:prstGeom>
        </p:spPr>
      </p:pic>
    </p:spTree>
    <p:extLst>
      <p:ext uri="{BB962C8B-B14F-4D97-AF65-F5344CB8AC3E}">
        <p14:creationId xmlns:p14="http://schemas.microsoft.com/office/powerpoint/2010/main" val="19358210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Web template</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type="body" sz="quarter" idx="10"/>
          </p:nvPr>
        </p:nvSpPr>
        <p:spPr>
          <a:xfrm>
            <a:off x="432089" y="1192518"/>
            <a:ext cx="11341268" cy="954107"/>
          </a:xfrm>
        </p:spPr>
        <p:txBody>
          <a:bodyPr/>
          <a:lstStyle/>
          <a:p>
            <a:r>
              <a:rPr lang="en-US" sz="2800" dirty="0">
                <a:latin typeface="+mn-lt"/>
              </a:rPr>
              <a:t>Web templates use the liquid templating language to define how the content is processed and rendered.  Can also use HTML, CSS, JavaScript.</a:t>
            </a:r>
          </a:p>
        </p:txBody>
      </p:sp>
      <p:sp>
        <p:nvSpPr>
          <p:cNvPr id="4" name="Title 8">
            <a:extLst>
              <a:ext uri="{FF2B5EF4-FFF2-40B4-BE49-F238E27FC236}">
                <a16:creationId xmlns:a16="http://schemas.microsoft.com/office/drawing/2014/main" id="{8194D3AC-7FE2-456E-B001-2F30D062A395}"/>
              </a:ext>
            </a:extLst>
          </p:cNvPr>
          <p:cNvSpPr txBox="1">
            <a:spLocks/>
          </p:cNvSpPr>
          <p:nvPr/>
        </p:nvSpPr>
        <p:spPr>
          <a:xfrm>
            <a:off x="475507" y="2953961"/>
            <a:ext cx="11341268" cy="64284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en-US" dirty="0"/>
              <a:t>Web files</a:t>
            </a:r>
          </a:p>
        </p:txBody>
      </p:sp>
      <p:sp>
        <p:nvSpPr>
          <p:cNvPr id="5" name="Text Placeholder 1">
            <a:extLst>
              <a:ext uri="{FF2B5EF4-FFF2-40B4-BE49-F238E27FC236}">
                <a16:creationId xmlns:a16="http://schemas.microsoft.com/office/drawing/2014/main" id="{831BB36D-E197-4F6D-9C3B-FF2F20AF576E}"/>
              </a:ext>
            </a:extLst>
          </p:cNvPr>
          <p:cNvSpPr txBox="1">
            <a:spLocks/>
          </p:cNvSpPr>
          <p:nvPr/>
        </p:nvSpPr>
        <p:spPr>
          <a:xfrm>
            <a:off x="488953" y="3705985"/>
            <a:ext cx="11341268" cy="523220"/>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latin typeface="+mn-lt"/>
              </a:rPr>
              <a:t>Web files provide access to inline or downloadable content..</a:t>
            </a:r>
          </a:p>
        </p:txBody>
      </p:sp>
    </p:spTree>
    <p:extLst>
      <p:ext uri="{BB962C8B-B14F-4D97-AF65-F5344CB8AC3E}">
        <p14:creationId xmlns:p14="http://schemas.microsoft.com/office/powerpoint/2010/main" val="42833586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Power Apps portals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solidFill>
            <a:schemeClr val="bg1">
              <a:lumMod val="95000"/>
            </a:schemeClr>
          </a:solidFill>
        </p:spPr>
        <p:txBody>
          <a:bodyPr/>
          <a:lstStyle/>
          <a:p>
            <a:pPr marL="228600" lvl="1" indent="0" algn="ctr">
              <a:buNone/>
            </a:pPr>
            <a:r>
              <a:rPr lang="en-US" sz="2800" dirty="0">
                <a:latin typeface="+mj-lt"/>
              </a:rPr>
              <a:t>Power Apps portals architecture</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solidFill>
            <a:schemeClr val="bg1">
              <a:lumMod val="95000"/>
            </a:schemeClr>
          </a:solidFill>
        </p:spPr>
        <p:txBody>
          <a:bodyPr/>
          <a:lstStyle/>
          <a:p>
            <a:r>
              <a:rPr lang="en-US" dirty="0"/>
              <a:t>Access Microsoft </a:t>
            </a:r>
            <a:r>
              <a:rPr lang="en-US" dirty="0" err="1"/>
              <a:t>Dataverse</a:t>
            </a:r>
            <a:r>
              <a:rPr lang="en-US" dirty="0"/>
              <a:t> in Power Apps portals</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solidFill>
            <a:schemeClr val="bg1">
              <a:lumMod val="95000"/>
            </a:schemeClr>
          </a:solidFill>
        </p:spPr>
        <p:txBody>
          <a:bodyPr/>
          <a:lstStyle/>
          <a:p>
            <a:r>
              <a:rPr lang="en-US" dirty="0"/>
              <a:t>Authentication and user management in Power Apps portals</a:t>
            </a:r>
          </a:p>
        </p:txBody>
      </p:sp>
    </p:spTree>
    <p:extLst>
      <p:ext uri="{BB962C8B-B14F-4D97-AF65-F5344CB8AC3E}">
        <p14:creationId xmlns:p14="http://schemas.microsoft.com/office/powerpoint/2010/main" val="36115778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79038B-B680-4715-B15B-E6327C11934B}"/>
              </a:ext>
              <a:ext uri="{C183D7F6-B498-43B3-948B-1728B52AA6E4}">
                <adec:decorative xmlns:adec="http://schemas.microsoft.com/office/drawing/2017/decorative" val="1"/>
              </a:ext>
            </a:extLst>
          </p:cNvPr>
          <p:cNvSpPr/>
          <p:nvPr/>
        </p:nvSpPr>
        <p:spPr bwMode="auto">
          <a:xfrm>
            <a:off x="584199" y="2524836"/>
            <a:ext cx="11221114" cy="3098042"/>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Content snippets</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435100"/>
            <a:ext cx="11018838" cy="95410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latin typeface="+mn-lt"/>
              </a:rPr>
              <a:t>Content snippets are reusable fragments of editable content that can be placed within a web template.</a:t>
            </a:r>
          </a:p>
        </p:txBody>
      </p:sp>
      <p:pic>
        <p:nvPicPr>
          <p:cNvPr id="6" name="Picture 5">
            <a:extLst>
              <a:ext uri="{FF2B5EF4-FFF2-40B4-BE49-F238E27FC236}">
                <a16:creationId xmlns:a16="http://schemas.microsoft.com/office/drawing/2014/main" id="{4FF0F837-F113-457B-A375-034A68D6C0A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0679" y="2951326"/>
            <a:ext cx="5476133" cy="2504477"/>
          </a:xfrm>
          <a:prstGeom prst="rect">
            <a:avLst/>
          </a:prstGeom>
          <a:ln w="3175">
            <a:solidFill>
              <a:schemeClr val="tx1"/>
            </a:solidFill>
          </a:ln>
        </p:spPr>
      </p:pic>
      <p:pic>
        <p:nvPicPr>
          <p:cNvPr id="7" name="Picture 6">
            <a:extLst>
              <a:ext uri="{FF2B5EF4-FFF2-40B4-BE49-F238E27FC236}">
                <a16:creationId xmlns:a16="http://schemas.microsoft.com/office/drawing/2014/main" id="{A0C01FF5-72F8-44D2-B43A-5EC10BAA1A2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304467" y="2951326"/>
            <a:ext cx="5394108" cy="2136813"/>
          </a:xfrm>
          <a:prstGeom prst="rect">
            <a:avLst/>
          </a:prstGeom>
          <a:ln w="3175">
            <a:solidFill>
              <a:schemeClr val="tx1"/>
            </a:solidFill>
          </a:ln>
        </p:spPr>
      </p:pic>
    </p:spTree>
    <p:extLst>
      <p:ext uri="{BB962C8B-B14F-4D97-AF65-F5344CB8AC3E}">
        <p14:creationId xmlns:p14="http://schemas.microsoft.com/office/powerpoint/2010/main" val="42945345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79038B-B680-4715-B15B-E6327C11934B}"/>
              </a:ext>
              <a:ext uri="{C183D7F6-B498-43B3-948B-1728B52AA6E4}">
                <adec:decorative xmlns:adec="http://schemas.microsoft.com/office/drawing/2017/decorative" val="1"/>
              </a:ext>
            </a:extLst>
          </p:cNvPr>
          <p:cNvSpPr/>
          <p:nvPr/>
        </p:nvSpPr>
        <p:spPr bwMode="auto">
          <a:xfrm>
            <a:off x="584199" y="2266097"/>
            <a:ext cx="11221114" cy="3452315"/>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Lists, basic forms, advanced forms</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435100"/>
            <a:ext cx="11018838" cy="83099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The strength of Power Apps portals is the ability to interact with information and data that is stored in </a:t>
            </a:r>
            <a:r>
              <a:rPr lang="en-US" sz="2400" dirty="0" err="1">
                <a:latin typeface="+mn-lt"/>
              </a:rPr>
              <a:t>Dataverse</a:t>
            </a:r>
            <a:r>
              <a:rPr lang="en-US" sz="2400" dirty="0">
                <a:latin typeface="+mn-lt"/>
              </a:rPr>
              <a:t>.</a:t>
            </a:r>
          </a:p>
        </p:txBody>
      </p:sp>
      <p:pic>
        <p:nvPicPr>
          <p:cNvPr id="2" name="Picture 1">
            <a:extLst>
              <a:ext uri="{FF2B5EF4-FFF2-40B4-BE49-F238E27FC236}">
                <a16:creationId xmlns:a16="http://schemas.microsoft.com/office/drawing/2014/main" id="{8F9D7818-9241-4635-969D-4BEF29F435F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51114" y="2305718"/>
            <a:ext cx="8971310" cy="3361477"/>
          </a:xfrm>
          <a:prstGeom prst="rect">
            <a:avLst/>
          </a:prstGeom>
          <a:ln w="3175">
            <a:solidFill>
              <a:schemeClr val="tx1"/>
            </a:solidFill>
          </a:ln>
        </p:spPr>
      </p:pic>
    </p:spTree>
    <p:extLst>
      <p:ext uri="{BB962C8B-B14F-4D97-AF65-F5344CB8AC3E}">
        <p14:creationId xmlns:p14="http://schemas.microsoft.com/office/powerpoint/2010/main" val="26268105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79038B-B680-4715-B15B-E6327C11934B}"/>
              </a:ext>
              <a:ext uri="{C183D7F6-B498-43B3-948B-1728B52AA6E4}">
                <adec:decorative xmlns:adec="http://schemas.microsoft.com/office/drawing/2017/decorative" val="1"/>
              </a:ext>
            </a:extLst>
          </p:cNvPr>
          <p:cNvSpPr/>
          <p:nvPr/>
        </p:nvSpPr>
        <p:spPr bwMode="auto">
          <a:xfrm>
            <a:off x="584199" y="1702211"/>
            <a:ext cx="11221114" cy="4095484"/>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Configure the list</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271324"/>
            <a:ext cx="11018838" cy="43088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latin typeface="+mn-lt"/>
              </a:rPr>
              <a:t>Power Apps portals Studio provides a basic interface for creating and configuring a list</a:t>
            </a:r>
          </a:p>
        </p:txBody>
      </p:sp>
      <p:pic>
        <p:nvPicPr>
          <p:cNvPr id="3" name="Picture 2">
            <a:extLst>
              <a:ext uri="{FF2B5EF4-FFF2-40B4-BE49-F238E27FC236}">
                <a16:creationId xmlns:a16="http://schemas.microsoft.com/office/drawing/2014/main" id="{1184B188-A03C-49C8-BEE9-13351B77EE9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15740" y="1730783"/>
            <a:ext cx="8798718" cy="4039616"/>
          </a:xfrm>
          <a:prstGeom prst="rect">
            <a:avLst/>
          </a:prstGeom>
          <a:ln w="3175">
            <a:solidFill>
              <a:schemeClr val="tx1"/>
            </a:solidFill>
          </a:ln>
        </p:spPr>
      </p:pic>
    </p:spTree>
    <p:extLst>
      <p:ext uri="{BB962C8B-B14F-4D97-AF65-F5344CB8AC3E}">
        <p14:creationId xmlns:p14="http://schemas.microsoft.com/office/powerpoint/2010/main" val="18317903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4970EA-30CF-4E9D-BD6A-02E275A5C692}"/>
              </a:ext>
              <a:ext uri="{C183D7F6-B498-43B3-948B-1728B52AA6E4}">
                <adec:decorative xmlns:adec="http://schemas.microsoft.com/office/drawing/2017/decorative" val="1"/>
              </a:ext>
            </a:extLst>
          </p:cNvPr>
          <p:cNvSpPr/>
          <p:nvPr/>
        </p:nvSpPr>
        <p:spPr bwMode="auto">
          <a:xfrm>
            <a:off x="5955632" y="1591510"/>
            <a:ext cx="5654842" cy="3666290"/>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591510"/>
            <a:ext cx="527334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0" lang="en-US" sz="2400" b="0" i="0" u="none" strike="noStrike" kern="1200" cap="none" spc="0" normalizeH="0" baseline="0" noProof="0" dirty="0">
                <a:ln>
                  <a:noFill/>
                </a:ln>
                <a:solidFill>
                  <a:srgbClr val="000000"/>
                </a:solidFill>
                <a:effectLst/>
                <a:uLnTx/>
                <a:uFillTx/>
                <a:latin typeface="Segoe UI"/>
                <a:cs typeface="Arial" pitchFamily="34" charset="0"/>
              </a:rPr>
              <a:t>Note: Lists include the </a:t>
            </a:r>
            <a:r>
              <a:rPr kumimoji="0" lang="en-US" sz="2400" b="1" i="0" u="none" strike="noStrike" kern="1200" cap="none" spc="0" normalizeH="0" baseline="0" noProof="0" dirty="0">
                <a:ln>
                  <a:noFill/>
                </a:ln>
                <a:solidFill>
                  <a:srgbClr val="000000"/>
                </a:solidFill>
                <a:effectLst/>
                <a:uLnTx/>
                <a:uFillTx/>
                <a:latin typeface="Segoe UI"/>
                <a:cs typeface="Arial" pitchFamily="34" charset="0"/>
              </a:rPr>
              <a:t>Web Page for Details View</a:t>
            </a:r>
            <a:r>
              <a:rPr kumimoji="0" lang="en-US" sz="24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400" b="1" i="0" u="none" strike="noStrike" kern="1200" cap="none" spc="0" normalizeH="0" baseline="0" noProof="0" dirty="0">
                <a:ln>
                  <a:noFill/>
                </a:ln>
                <a:solidFill>
                  <a:srgbClr val="000000"/>
                </a:solidFill>
                <a:effectLst/>
                <a:uLnTx/>
                <a:uFillTx/>
                <a:latin typeface="Segoe UI"/>
                <a:cs typeface="Arial" pitchFamily="34" charset="0"/>
              </a:rPr>
              <a:t>Web Page for Create</a:t>
            </a:r>
            <a:r>
              <a:rPr kumimoji="0" lang="en-US" sz="2400" b="0" i="0" u="none" strike="noStrike" kern="1200" cap="none" spc="0" normalizeH="0" baseline="0" noProof="0" dirty="0">
                <a:ln>
                  <a:noFill/>
                </a:ln>
                <a:solidFill>
                  <a:srgbClr val="000000"/>
                </a:solidFill>
                <a:effectLst/>
                <a:uLnTx/>
                <a:uFillTx/>
                <a:latin typeface="Segoe UI"/>
                <a:cs typeface="Arial" pitchFamily="34" charset="0"/>
              </a:rPr>
              <a:t> general properties. These properties are for backward compatibility only. The functionality is included as part of the </a:t>
            </a:r>
            <a:r>
              <a:rPr kumimoji="0" lang="en-US" sz="2400" b="1" i="0" u="none" strike="noStrike" kern="1200" cap="none" spc="0" normalizeH="0" baseline="0" noProof="0" dirty="0">
                <a:ln>
                  <a:noFill/>
                </a:ln>
                <a:solidFill>
                  <a:srgbClr val="000000"/>
                </a:solidFill>
                <a:effectLst/>
                <a:uLnTx/>
                <a:uFillTx/>
                <a:latin typeface="Segoe UI"/>
                <a:cs typeface="Arial" pitchFamily="34" charset="0"/>
              </a:rPr>
              <a:t>View Actions</a:t>
            </a:r>
            <a:r>
              <a:rPr kumimoji="0" lang="en-US" sz="2400" b="0" i="0" u="none" strike="noStrike" kern="1200" cap="none" spc="0" normalizeH="0" baseline="0" noProof="0" dirty="0">
                <a:ln>
                  <a:noFill/>
                </a:ln>
                <a:solidFill>
                  <a:srgbClr val="000000"/>
                </a:solidFill>
                <a:effectLst/>
                <a:uLnTx/>
                <a:uFillTx/>
                <a:latin typeface="Segoe UI"/>
                <a:cs typeface="Arial" pitchFamily="34" charset="0"/>
              </a:rPr>
              <a:t> and </a:t>
            </a:r>
            <a:r>
              <a:rPr kumimoji="0" lang="en-US" sz="2400" b="1" i="0" u="none" strike="noStrike" kern="1200" cap="none" spc="0" normalizeH="0" baseline="0" noProof="0" dirty="0">
                <a:ln>
                  <a:noFill/>
                </a:ln>
                <a:solidFill>
                  <a:srgbClr val="000000"/>
                </a:solidFill>
                <a:effectLst/>
                <a:uLnTx/>
                <a:uFillTx/>
                <a:latin typeface="Segoe UI"/>
                <a:cs typeface="Arial" pitchFamily="34" charset="0"/>
              </a:rPr>
              <a:t>Item Actions</a:t>
            </a:r>
            <a:r>
              <a:rPr kumimoji="0" lang="en-US" sz="2400" b="0" i="0" u="none" strike="noStrike" kern="1200" cap="none" spc="0" normalizeH="0" baseline="0" noProof="0" dirty="0">
                <a:ln>
                  <a:noFill/>
                </a:ln>
                <a:solidFill>
                  <a:srgbClr val="000000"/>
                </a:solidFill>
                <a:effectLst/>
                <a:uLnTx/>
                <a:uFillTx/>
                <a:latin typeface="Segoe UI"/>
                <a:cs typeface="Arial" pitchFamily="34" charset="0"/>
              </a:rPr>
              <a:t> grid configuration.</a:t>
            </a:r>
          </a:p>
          <a:p>
            <a:endParaRPr lang="en-US" sz="2400" dirty="0"/>
          </a:p>
        </p:txBody>
      </p:sp>
      <p:pic>
        <p:nvPicPr>
          <p:cNvPr id="4" name="New picture" descr="Screenshot of the Entitlement Contacts view and features.">
            <a:extLst>
              <a:ext uri="{FF2B5EF4-FFF2-40B4-BE49-F238E27FC236}">
                <a16:creationId xmlns:a16="http://schemas.microsoft.com/office/drawing/2014/main" id="{4E8D4D1F-EC2A-4EA0-940B-E60FB3905760}"/>
              </a:ext>
            </a:extLst>
          </p:cNvPr>
          <p:cNvPicPr/>
          <p:nvPr/>
        </p:nvPicPr>
        <p:blipFill>
          <a:blip r:embed="rId3"/>
          <a:stretch>
            <a:fillRect/>
          </a:stretch>
        </p:blipFill>
        <p:spPr>
          <a:xfrm>
            <a:off x="6232480" y="2004110"/>
            <a:ext cx="5181600" cy="2868386"/>
          </a:xfrm>
          <a:prstGeom prst="rect">
            <a:avLst/>
          </a:prstGeom>
        </p:spPr>
      </p:pic>
      <p:sp>
        <p:nvSpPr>
          <p:cNvPr id="2" name="Title 1">
            <a:extLst>
              <a:ext uri="{FF2B5EF4-FFF2-40B4-BE49-F238E27FC236}">
                <a16:creationId xmlns:a16="http://schemas.microsoft.com/office/drawing/2014/main" id="{5F751092-78CF-43D9-885F-57D940588185}"/>
              </a:ext>
            </a:extLst>
          </p:cNvPr>
          <p:cNvSpPr>
            <a:spLocks noGrp="1"/>
          </p:cNvSpPr>
          <p:nvPr>
            <p:ph type="title" idx="4294967295"/>
          </p:nvPr>
        </p:nvSpPr>
        <p:spPr/>
        <p:txBody>
          <a:bodyPr/>
          <a:lstStyle/>
          <a:p>
            <a:r>
              <a:rPr lang="en-US" dirty="0"/>
              <a:t>Views</a:t>
            </a:r>
          </a:p>
        </p:txBody>
      </p:sp>
    </p:spTree>
    <p:extLst>
      <p:ext uri="{BB962C8B-B14F-4D97-AF65-F5344CB8AC3E}">
        <p14:creationId xmlns:p14="http://schemas.microsoft.com/office/powerpoint/2010/main" val="328770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4970EA-30CF-4E9D-BD6A-02E275A5C692}"/>
              </a:ext>
              <a:ext uri="{C183D7F6-B498-43B3-948B-1728B52AA6E4}">
                <adec:decorative xmlns:adec="http://schemas.microsoft.com/office/drawing/2017/decorative" val="1"/>
              </a:ext>
            </a:extLst>
          </p:cNvPr>
          <p:cNvSpPr/>
          <p:nvPr/>
        </p:nvSpPr>
        <p:spPr bwMode="auto">
          <a:xfrm>
            <a:off x="5955632" y="1591510"/>
            <a:ext cx="5654842" cy="3666290"/>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591510"/>
            <a:ext cx="527334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Segoe UI"/>
                <a:cs typeface="Arial" pitchFamily="34" charset="0"/>
              </a:rPr>
              <a:t>List of product reviews that are left by the current user</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Segoe UI"/>
                <a:cs typeface="Arial" pitchFamily="34" charset="0"/>
              </a:rPr>
              <a:t>List of campus buildings for the current user's department (account)</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2400" b="0" i="0" u="none" strike="noStrike" kern="1200" cap="none" spc="0" normalizeH="0" baseline="0" noProof="0" dirty="0">
                <a:ln>
                  <a:noFill/>
                </a:ln>
                <a:solidFill>
                  <a:srgbClr val="000000"/>
                </a:solidFill>
                <a:effectLst/>
                <a:uLnTx/>
                <a:uFillTx/>
                <a:latin typeface="Segoe UI"/>
                <a:cs typeface="Arial" pitchFamily="34" charset="0"/>
              </a:rPr>
              <a:t>List of all draft pages for the current website, only when multiple portals are provisioned</a:t>
            </a:r>
          </a:p>
          <a:p>
            <a:r>
              <a:rPr kumimoji="0" lang="en-US" sz="2400" b="0" i="0" u="none" strike="noStrike" kern="1200" cap="none" spc="0" normalizeH="0" baseline="0" noProof="0" dirty="0">
                <a:ln>
                  <a:noFill/>
                </a:ln>
                <a:solidFill>
                  <a:srgbClr val="000000"/>
                </a:solidFill>
                <a:effectLst/>
                <a:uLnTx/>
                <a:uFillTx/>
                <a:latin typeface="Segoe UI"/>
                <a:cs typeface="Arial" pitchFamily="34" charset="0"/>
              </a:rPr>
              <a:t>.</a:t>
            </a:r>
          </a:p>
          <a:p>
            <a:endParaRPr lang="en-US" sz="2400" dirty="0"/>
          </a:p>
        </p:txBody>
      </p:sp>
      <p:pic>
        <p:nvPicPr>
          <p:cNvPr id="2" name="New picture" descr="Screenshot of the Table list search and filtering.">
            <a:extLst>
              <a:ext uri="{FF2B5EF4-FFF2-40B4-BE49-F238E27FC236}">
                <a16:creationId xmlns:a16="http://schemas.microsoft.com/office/drawing/2014/main" id="{2C268EB7-6725-41C4-9E98-A67464F98B5D}"/>
              </a:ext>
            </a:extLst>
          </p:cNvPr>
          <p:cNvPicPr/>
          <p:nvPr/>
        </p:nvPicPr>
        <p:blipFill>
          <a:blip r:embed="rId3"/>
          <a:stretch>
            <a:fillRect/>
          </a:stretch>
        </p:blipFill>
        <p:spPr>
          <a:xfrm>
            <a:off x="6192253" y="2573456"/>
            <a:ext cx="5181600" cy="1424940"/>
          </a:xfrm>
          <a:prstGeom prst="rect">
            <a:avLst/>
          </a:prstGeom>
        </p:spPr>
      </p:pic>
      <p:sp>
        <p:nvSpPr>
          <p:cNvPr id="4" name="Title 3">
            <a:extLst>
              <a:ext uri="{FF2B5EF4-FFF2-40B4-BE49-F238E27FC236}">
                <a16:creationId xmlns:a16="http://schemas.microsoft.com/office/drawing/2014/main" id="{BE3BC13A-3CC3-42C8-9AFF-5F20FE0F990E}"/>
              </a:ext>
            </a:extLst>
          </p:cNvPr>
          <p:cNvSpPr>
            <a:spLocks noGrp="1"/>
          </p:cNvSpPr>
          <p:nvPr>
            <p:ph type="title" idx="4294967295"/>
          </p:nvPr>
        </p:nvSpPr>
        <p:spPr/>
        <p:txBody>
          <a:bodyPr/>
          <a:lstStyle/>
          <a:p>
            <a:r>
              <a:rPr lang="en-US" dirty="0"/>
              <a:t>Configuration</a:t>
            </a:r>
          </a:p>
        </p:txBody>
      </p:sp>
    </p:spTree>
    <p:extLst>
      <p:ext uri="{BB962C8B-B14F-4D97-AF65-F5344CB8AC3E}">
        <p14:creationId xmlns:p14="http://schemas.microsoft.com/office/powerpoint/2010/main" val="27541403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79038B-B680-4715-B15B-E6327C11934B}"/>
              </a:ext>
              <a:ext uri="{C183D7F6-B498-43B3-948B-1728B52AA6E4}">
                <adec:decorative xmlns:adec="http://schemas.microsoft.com/office/drawing/2017/decorative" val="1"/>
              </a:ext>
            </a:extLst>
          </p:cNvPr>
          <p:cNvSpPr/>
          <p:nvPr/>
        </p:nvSpPr>
        <p:spPr bwMode="auto">
          <a:xfrm>
            <a:off x="584199" y="2497540"/>
            <a:ext cx="11221114" cy="3220872"/>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Actions</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230380"/>
            <a:ext cx="11018838" cy="1200329"/>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Lists can have actions associated with them to enable per list commands, like Create and Download (as a Microsoft Excel spreadsheet), or per record commands like View or Edit, and to trigger workflows.</a:t>
            </a:r>
          </a:p>
        </p:txBody>
      </p:sp>
      <p:pic>
        <p:nvPicPr>
          <p:cNvPr id="3" name="Picture 2">
            <a:extLst>
              <a:ext uri="{FF2B5EF4-FFF2-40B4-BE49-F238E27FC236}">
                <a16:creationId xmlns:a16="http://schemas.microsoft.com/office/drawing/2014/main" id="{E5710F61-2937-4C3A-B245-6F1A36B9672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711095" y="2651072"/>
            <a:ext cx="8194905" cy="2933550"/>
          </a:xfrm>
          <a:prstGeom prst="rect">
            <a:avLst/>
          </a:prstGeom>
          <a:ln w="3175">
            <a:solidFill>
              <a:schemeClr val="tx1"/>
            </a:solidFill>
          </a:ln>
        </p:spPr>
      </p:pic>
    </p:spTree>
    <p:extLst>
      <p:ext uri="{BB962C8B-B14F-4D97-AF65-F5344CB8AC3E}">
        <p14:creationId xmlns:p14="http://schemas.microsoft.com/office/powerpoint/2010/main" val="11634329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Basic forms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4124206"/>
          </a:xfrm>
        </p:spPr>
        <p:txBody>
          <a:bodyPr/>
          <a:lstStyle/>
          <a:p>
            <a:r>
              <a:rPr lang="en-US" sz="2200" dirty="0"/>
              <a:t>Basic forms add the ability for portal pages to interact with records in a specific table by using a model-driven Power Apps form definition as a layout template.</a:t>
            </a:r>
          </a:p>
          <a:p>
            <a:pPr marL="342900" lvl="1" indent="-342900">
              <a:buFont typeface="Arial" panose="020B0604020202020204" pitchFamily="34" charset="0"/>
              <a:buChar char="•"/>
            </a:pPr>
            <a:r>
              <a:rPr lang="en-US" sz="1800" dirty="0"/>
              <a:t>Informational pages about employees, products, or any other </a:t>
            </a:r>
            <a:r>
              <a:rPr lang="en-US" sz="1800" dirty="0" err="1"/>
              <a:t>Dataverse</a:t>
            </a:r>
            <a:r>
              <a:rPr lang="en-US" sz="1800" dirty="0"/>
              <a:t> table.</a:t>
            </a:r>
          </a:p>
          <a:p>
            <a:pPr marL="342900" lvl="1" indent="-342900">
              <a:buFont typeface="Arial" panose="020B0604020202020204" pitchFamily="34" charset="0"/>
              <a:buChar char="•"/>
            </a:pPr>
            <a:r>
              <a:rPr lang="en-US" sz="1800" dirty="0"/>
              <a:t>Data capture from either anonymous or authenticated users, for example, using a Contact us page to record leads in Dynamics 365 Sales or using a survey page to collect product feedback from customers.</a:t>
            </a:r>
          </a:p>
          <a:p>
            <a:pPr marL="342900" lvl="1" indent="-342900">
              <a:buFont typeface="Arial" panose="020B0604020202020204" pitchFamily="34" charset="0"/>
              <a:buChar char="•"/>
            </a:pPr>
            <a:r>
              <a:rPr lang="en-US" sz="1800" dirty="0"/>
              <a:t>Support pages that provide read-write access to the customers' cases.</a:t>
            </a:r>
          </a:p>
          <a:p>
            <a:pPr marL="342900" lvl="1" indent="-342900">
              <a:buFont typeface="Arial" panose="020B0604020202020204" pitchFamily="34" charset="0"/>
              <a:buChar char="•"/>
            </a:pPr>
            <a:r>
              <a:rPr lang="en-US" sz="1800" dirty="0"/>
              <a:t>Profile self-management for customers.</a:t>
            </a:r>
          </a:p>
          <a:p>
            <a:pPr marL="342900" lvl="1" indent="-342900">
              <a:buFont typeface="Arial" panose="020B0604020202020204" pitchFamily="34" charset="0"/>
              <a:buChar char="•"/>
            </a:pPr>
            <a:r>
              <a:rPr lang="en-US" sz="1800" dirty="0"/>
              <a:t>An alternative user interface for employees that provides required functionality without the need to deploy canvas-based Power Apps.</a:t>
            </a:r>
          </a:p>
          <a:p>
            <a:pPr marL="342900" lvl="1" indent="-342900">
              <a:buFont typeface="Arial" panose="020B0604020202020204" pitchFamily="34" charset="0"/>
              <a:buChar char="•"/>
            </a:pPr>
            <a:r>
              <a:rPr lang="en-US" sz="1800" dirty="0"/>
              <a:t>Any other scenario where data from </a:t>
            </a:r>
            <a:r>
              <a:rPr lang="en-US" sz="1800" dirty="0" err="1"/>
              <a:t>Dataverse</a:t>
            </a:r>
            <a:r>
              <a:rPr lang="en-US" sz="1800" dirty="0"/>
              <a:t> needs to accessed, displayed, captured, and processed by using the portal.</a:t>
            </a:r>
          </a:p>
        </p:txBody>
      </p:sp>
    </p:spTree>
    <p:extLst>
      <p:ext uri="{BB962C8B-B14F-4D97-AF65-F5344CB8AC3E}">
        <p14:creationId xmlns:p14="http://schemas.microsoft.com/office/powerpoint/2010/main" val="6319091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Use basic forms to interact with Microsoft </a:t>
            </a:r>
            <a:r>
              <a:rPr lang="en-US" dirty="0" err="1"/>
              <a:t>Dataverse</a:t>
            </a:r>
            <a:r>
              <a:rPr lang="en-US" dirty="0"/>
              <a:t> data</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353212"/>
            <a:ext cx="11018838" cy="83099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Basic Forms add the ability for portal pages to interact with records in a specific table by using a model-driven form definition as a layout template.</a:t>
            </a:r>
          </a:p>
        </p:txBody>
      </p:sp>
      <p:pic>
        <p:nvPicPr>
          <p:cNvPr id="7" name="New picture" descr="Screenshot of the Table Form with General data.">
            <a:extLst>
              <a:ext uri="{FF2B5EF4-FFF2-40B4-BE49-F238E27FC236}">
                <a16:creationId xmlns:a16="http://schemas.microsoft.com/office/drawing/2014/main" id="{713CA7A1-257A-4376-9614-A449B3969FA2}"/>
              </a:ext>
            </a:extLst>
          </p:cNvPr>
          <p:cNvPicPr>
            <a:picLocks noChangeAspect="1"/>
          </p:cNvPicPr>
          <p:nvPr/>
        </p:nvPicPr>
        <p:blipFill>
          <a:blip r:embed="rId3"/>
          <a:stretch>
            <a:fillRect/>
          </a:stretch>
        </p:blipFill>
        <p:spPr>
          <a:xfrm>
            <a:off x="2029619" y="2286000"/>
            <a:ext cx="8128000" cy="4572000"/>
          </a:xfrm>
          <a:prstGeom prst="rect">
            <a:avLst/>
          </a:prstGeom>
          <a:ln>
            <a:solidFill>
              <a:schemeClr val="bg1">
                <a:lumMod val="75000"/>
              </a:schemeClr>
            </a:solidFill>
          </a:ln>
        </p:spPr>
      </p:pic>
    </p:spTree>
    <p:extLst>
      <p:ext uri="{BB962C8B-B14F-4D97-AF65-F5344CB8AC3E}">
        <p14:creationId xmlns:p14="http://schemas.microsoft.com/office/powerpoint/2010/main" val="17092724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418643" y="290366"/>
            <a:ext cx="11341268" cy="569444"/>
          </a:xfrm>
        </p:spPr>
        <p:txBody>
          <a:bodyPr/>
          <a:lstStyle/>
          <a:p>
            <a:r>
              <a:rPr lang="en-US" sz="2800" dirty="0"/>
              <a:t>Common uses</a:t>
            </a:r>
          </a:p>
        </p:txBody>
      </p:sp>
      <p:graphicFrame>
        <p:nvGraphicFramePr>
          <p:cNvPr id="12" name="Table 12">
            <a:extLst>
              <a:ext uri="{FF2B5EF4-FFF2-40B4-BE49-F238E27FC236}">
                <a16:creationId xmlns:a16="http://schemas.microsoft.com/office/drawing/2014/main" id="{8C2914AC-C00F-4ABC-99BF-3EA1E0922CF6}"/>
              </a:ext>
            </a:extLst>
          </p:cNvPr>
          <p:cNvGraphicFramePr>
            <a:graphicFrameLocks noGrp="1"/>
          </p:cNvGraphicFramePr>
          <p:nvPr>
            <p:extLst>
              <p:ext uri="{D42A27DB-BD31-4B8C-83A1-F6EECF244321}">
                <p14:modId xmlns:p14="http://schemas.microsoft.com/office/powerpoint/2010/main" val="290046401"/>
              </p:ext>
            </p:extLst>
          </p:nvPr>
        </p:nvGraphicFramePr>
        <p:xfrm>
          <a:off x="418644" y="1156922"/>
          <a:ext cx="10936293" cy="4554020"/>
        </p:xfrm>
        <a:graphic>
          <a:graphicData uri="http://schemas.openxmlformats.org/drawingml/2006/table">
            <a:tbl>
              <a:tblPr firstRow="1" bandRow="1">
                <a:tableStyleId>{5C22544A-7EE6-4342-B048-85BDC9FD1C3A}</a:tableStyleId>
              </a:tblPr>
              <a:tblGrid>
                <a:gridCol w="1860532">
                  <a:extLst>
                    <a:ext uri="{9D8B030D-6E8A-4147-A177-3AD203B41FA5}">
                      <a16:colId xmlns:a16="http://schemas.microsoft.com/office/drawing/2014/main" val="16129369"/>
                    </a:ext>
                  </a:extLst>
                </a:gridCol>
                <a:gridCol w="9075761">
                  <a:extLst>
                    <a:ext uri="{9D8B030D-6E8A-4147-A177-3AD203B41FA5}">
                      <a16:colId xmlns:a16="http://schemas.microsoft.com/office/drawing/2014/main" val="1695194842"/>
                    </a:ext>
                  </a:extLst>
                </a:gridCol>
              </a:tblGrid>
              <a:tr h="32487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j-lt"/>
                          <a:ea typeface="+mn-ea"/>
                          <a:cs typeface="+mn-cs"/>
                        </a:rPr>
                        <a:t>Scenario</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j-lt"/>
                          <a:ea typeface="+mn-ea"/>
                          <a:cs typeface="+mn-cs"/>
                        </a:rPr>
                        <a:t>Description</a:t>
                      </a:r>
                    </a:p>
                  </a:txBody>
                  <a:tcPr marL="89642" marR="89642"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185272790"/>
                  </a:ext>
                </a:extLst>
              </a:tr>
              <a:tr h="379554">
                <a:tc>
                  <a:txBody>
                    <a:bodyPr/>
                    <a:lstStyle/>
                    <a:p>
                      <a:r>
                        <a:rPr lang="en-US" sz="1400" dirty="0">
                          <a:solidFill>
                            <a:schemeClr val="tx1"/>
                          </a:solidFill>
                        </a:rPr>
                        <a:t>Layout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400" dirty="0">
                          <a:solidFill>
                            <a:schemeClr val="tx1"/>
                          </a:solidFill>
                        </a:rPr>
                        <a:t>Table forms can be configured and used in read-only mode as a layout mechanism. Think of table forms as informational pages about employees, products, or any other Microsoft </a:t>
                      </a:r>
                      <a:r>
                        <a:rPr lang="en-US" sz="1400" dirty="0" err="1">
                          <a:solidFill>
                            <a:schemeClr val="tx1"/>
                          </a:solidFill>
                        </a:rPr>
                        <a:t>Dataverse</a:t>
                      </a:r>
                      <a:r>
                        <a:rPr lang="en-US" sz="1400" dirty="0">
                          <a:solidFill>
                            <a:schemeClr val="tx1"/>
                          </a:solidFill>
                        </a:rPr>
                        <a:t> table. For example, you might have a custom table in your </a:t>
                      </a:r>
                      <a:r>
                        <a:rPr lang="en-US" sz="1400" dirty="0" err="1">
                          <a:solidFill>
                            <a:schemeClr val="tx1"/>
                          </a:solidFill>
                        </a:rPr>
                        <a:t>Dataverse</a:t>
                      </a:r>
                      <a:r>
                        <a:rPr lang="en-US" sz="1400" dirty="0">
                          <a:solidFill>
                            <a:schemeClr val="tx1"/>
                          </a:solidFill>
                        </a:rPr>
                        <a:t> instance that describes open positions that are available within your organization. Instead of crafting a special template to render the page, you can create a separate model-driven form for the table, create a new webpage by using portals Studio, and then add a Table Form component to the page. Any published changes in a form layout in a model-driven app will automatically apply to the webpage.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7020401"/>
                  </a:ext>
                </a:extLst>
              </a:tr>
              <a:tr h="270189">
                <a:tc>
                  <a:txBody>
                    <a:bodyPr/>
                    <a:lstStyle/>
                    <a:p>
                      <a:r>
                        <a:rPr lang="en-US" sz="1400" dirty="0">
                          <a:solidFill>
                            <a:schemeClr val="tx1"/>
                          </a:solidFill>
                        </a:rPr>
                        <a:t>Information capture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400" dirty="0">
                          <a:solidFill>
                            <a:schemeClr val="tx1"/>
                          </a:solidFill>
                        </a:rPr>
                        <a:t>Forms can be used on the portal for data capture from anonymous or authenticated users. For example, a simple lead table form might be rendered on a Contact Us page to record anonymous requests as leads in Dynamics 365 Sales. For authenticated users, a portal might use a survey page to collect product feedback from customers into a custom Product Feedback table.</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495186"/>
                  </a:ext>
                </a:extLst>
              </a:tr>
              <a:tr h="270189">
                <a:tc>
                  <a:txBody>
                    <a:bodyPr/>
                    <a:lstStyle/>
                    <a:p>
                      <a:r>
                        <a:rPr lang="en-US" sz="1400" dirty="0">
                          <a:solidFill>
                            <a:schemeClr val="tx1"/>
                          </a:solidFill>
                        </a:rPr>
                        <a:t>Record management</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400" dirty="0">
                          <a:solidFill>
                            <a:schemeClr val="tx1"/>
                          </a:solidFill>
                        </a:rPr>
                        <a:t>Typically used in authenticated scenarios, table forms allow various combinations of Create, Retrieve, Update, and Delete (CRUD) operations on a table to be defined within a set of related webpages. For example, customers can retrieve and read their own cases and create new ones, partners can edit their company profiles, and employees can view the list of assets that are allocated to them by the company.</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3554734"/>
                  </a:ext>
                </a:extLst>
              </a:tr>
              <a:tr h="270189">
                <a:tc>
                  <a:txBody>
                    <a:bodyPr/>
                    <a:lstStyle/>
                    <a:p>
                      <a:r>
                        <a:rPr lang="en-US" sz="1400" dirty="0">
                          <a:solidFill>
                            <a:schemeClr val="tx1"/>
                          </a:solidFill>
                        </a:rPr>
                        <a:t>Web apps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400" dirty="0">
                          <a:solidFill>
                            <a:schemeClr val="tx1"/>
                          </a:solidFill>
                        </a:rPr>
                        <a:t>Table forms, when used in conjunction with table lists and </a:t>
                      </a:r>
                      <a:r>
                        <a:rPr lang="en-US" sz="1400" dirty="0" err="1">
                          <a:solidFill>
                            <a:schemeClr val="tx1"/>
                          </a:solidFill>
                        </a:rPr>
                        <a:t>subgrids</a:t>
                      </a:r>
                      <a:r>
                        <a:rPr lang="en-US" sz="1400" dirty="0">
                          <a:solidFill>
                            <a:schemeClr val="tx1"/>
                          </a:solidFill>
                        </a:rPr>
                        <a:t>, and with the functionality extended by JavaScript, allow developers to build complete web applications.</a:t>
                      </a:r>
                    </a:p>
                  </a:txBody>
                  <a:tcPr marL="89642" marR="89642"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6028110"/>
                  </a:ext>
                </a:extLst>
              </a:tr>
            </a:tbl>
          </a:graphicData>
        </a:graphic>
      </p:graphicFrame>
    </p:spTree>
    <p:extLst>
      <p:ext uri="{BB962C8B-B14F-4D97-AF65-F5344CB8AC3E}">
        <p14:creationId xmlns:p14="http://schemas.microsoft.com/office/powerpoint/2010/main" val="41236410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4970EA-30CF-4E9D-BD6A-02E275A5C692}"/>
              </a:ext>
              <a:ext uri="{C183D7F6-B498-43B3-948B-1728B52AA6E4}">
                <adec:decorative xmlns:adec="http://schemas.microsoft.com/office/drawing/2017/decorative" val="1"/>
              </a:ext>
            </a:extLst>
          </p:cNvPr>
          <p:cNvSpPr/>
          <p:nvPr/>
        </p:nvSpPr>
        <p:spPr bwMode="auto">
          <a:xfrm>
            <a:off x="5418161" y="1987298"/>
            <a:ext cx="6192313" cy="3666290"/>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987298"/>
            <a:ext cx="490042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300" b="0" i="0" u="none" strike="noStrike" kern="1200" cap="none" spc="0" normalizeH="0" baseline="0" noProof="0" dirty="0">
                <a:ln>
                  <a:noFill/>
                </a:ln>
                <a:solidFill>
                  <a:srgbClr val="000000"/>
                </a:solidFill>
                <a:effectLst/>
                <a:uLnTx/>
                <a:uFillTx/>
                <a:latin typeface="Segoe UI"/>
                <a:cs typeface="Arial" pitchFamily="34" charset="0"/>
              </a:rPr>
              <a:t>Portal forms are more concise with less information presented, especially when external audiences are involved.</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300" b="0" i="0" u="none" strike="noStrike" kern="1200" cap="none" spc="0" normalizeH="0" baseline="0" noProof="0" dirty="0">
                <a:ln>
                  <a:noFill/>
                </a:ln>
                <a:solidFill>
                  <a:srgbClr val="000000"/>
                </a:solidFill>
                <a:effectLst/>
                <a:uLnTx/>
                <a:uFillTx/>
                <a:latin typeface="Segoe UI"/>
                <a:cs typeface="Arial" pitchFamily="34" charset="0"/>
              </a:rPr>
              <a:t>Portal processes are separate from the internal use of a staff-facing, model-driven app (including Dynamics 365 apps). Dedicated portal forms are easier to maintain because any changes in the model-driven apps need to be manually applied to the portal forms, giving you an opportunity to review the requirements and assess usability aspects.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300" b="0" i="0" u="none" strike="noStrike" kern="1200" cap="none" spc="0" normalizeH="0" baseline="0" noProof="0" dirty="0">
                <a:ln>
                  <a:noFill/>
                </a:ln>
                <a:solidFill>
                  <a:srgbClr val="000000"/>
                </a:solidFill>
                <a:effectLst/>
                <a:uLnTx/>
                <a:uFillTx/>
                <a:latin typeface="Segoe UI"/>
                <a:cs typeface="Arial" pitchFamily="34" charset="0"/>
              </a:rPr>
              <a:t>Client-side business rules and JavaScript, which are essential parts of a model-driven form, will not run on the portal. It's easy to overlook and might result in unintended consequences.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300" b="0" i="0" u="none" strike="noStrike" kern="1200" cap="none" spc="0" normalizeH="0" baseline="0" noProof="0" dirty="0">
                <a:ln>
                  <a:noFill/>
                </a:ln>
                <a:solidFill>
                  <a:srgbClr val="000000"/>
                </a:solidFill>
                <a:effectLst/>
                <a:uLnTx/>
                <a:uFillTx/>
                <a:latin typeface="Segoe UI"/>
                <a:cs typeface="Arial" pitchFamily="34" charset="0"/>
              </a:rPr>
              <a:t>Special considerations need to be given when you are rendering related records, notes, and a timeline because not all functional aspects are supported (or required) in the portals.</a:t>
            </a:r>
          </a:p>
          <a:p>
            <a:endParaRPr lang="en-US" sz="2400" dirty="0"/>
          </a:p>
        </p:txBody>
      </p:sp>
      <p:sp>
        <p:nvSpPr>
          <p:cNvPr id="6" name="Subtitle">
            <a:extLst>
              <a:ext uri="{FF2B5EF4-FFF2-40B4-BE49-F238E27FC236}">
                <a16:creationId xmlns:a16="http://schemas.microsoft.com/office/drawing/2014/main" id="{D8EC036A-429A-4785-881B-A30D390F7152}"/>
              </a:ext>
            </a:extLst>
          </p:cNvPr>
          <p:cNvSpPr txBox="1">
            <a:spLocks/>
          </p:cNvSpPr>
          <p:nvPr/>
        </p:nvSpPr>
        <p:spPr>
          <a:xfrm>
            <a:off x="393128" y="1080256"/>
            <a:ext cx="11018838" cy="853440"/>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latin typeface="+mn-lt"/>
              </a:rPr>
              <a:t>When creating a new table form, your first step is to decide the </a:t>
            </a:r>
            <a:r>
              <a:rPr lang="en-US" sz="2200" b="1" dirty="0">
                <a:latin typeface="+mn-lt"/>
              </a:rPr>
              <a:t>Table</a:t>
            </a:r>
            <a:r>
              <a:rPr lang="en-US" sz="2200" dirty="0">
                <a:latin typeface="+mn-lt"/>
              </a:rPr>
              <a:t> and </a:t>
            </a:r>
            <a:r>
              <a:rPr lang="en-US" sz="2200" b="1" dirty="0">
                <a:latin typeface="+mn-lt"/>
              </a:rPr>
              <a:t>Form Name</a:t>
            </a:r>
            <a:r>
              <a:rPr lang="en-US" sz="2200" dirty="0">
                <a:latin typeface="+mn-lt"/>
              </a:rPr>
              <a:t> that you will be rendering.</a:t>
            </a:r>
          </a:p>
        </p:txBody>
      </p:sp>
      <p:pic>
        <p:nvPicPr>
          <p:cNvPr id="4" name="Picture 3">
            <a:extLst>
              <a:ext uri="{FF2B5EF4-FFF2-40B4-BE49-F238E27FC236}">
                <a16:creationId xmlns:a16="http://schemas.microsoft.com/office/drawing/2014/main" id="{4BC037AA-84DF-4EBE-B348-848767B7608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73531" y="2530888"/>
            <a:ext cx="6095999" cy="2551814"/>
          </a:xfrm>
          <a:prstGeom prst="rect">
            <a:avLst/>
          </a:prstGeom>
          <a:ln w="3175">
            <a:solidFill>
              <a:schemeClr val="tx1"/>
            </a:solidFill>
          </a:ln>
        </p:spPr>
      </p:pic>
      <p:sp>
        <p:nvSpPr>
          <p:cNvPr id="2" name="Title 1">
            <a:extLst>
              <a:ext uri="{FF2B5EF4-FFF2-40B4-BE49-F238E27FC236}">
                <a16:creationId xmlns:a16="http://schemas.microsoft.com/office/drawing/2014/main" id="{BDB645B2-3F9A-42BE-8D32-4D1D6E3B99EB}"/>
              </a:ext>
            </a:extLst>
          </p:cNvPr>
          <p:cNvSpPr>
            <a:spLocks noGrp="1"/>
          </p:cNvSpPr>
          <p:nvPr>
            <p:ph type="title" idx="4294967295"/>
          </p:nvPr>
        </p:nvSpPr>
        <p:spPr/>
        <p:txBody>
          <a:bodyPr/>
          <a:lstStyle/>
          <a:p>
            <a:r>
              <a:rPr lang="en-US" dirty="0"/>
              <a:t>Create a basic form</a:t>
            </a:r>
          </a:p>
        </p:txBody>
      </p:sp>
    </p:spTree>
    <p:extLst>
      <p:ext uri="{BB962C8B-B14F-4D97-AF65-F5344CB8AC3E}">
        <p14:creationId xmlns:p14="http://schemas.microsoft.com/office/powerpoint/2010/main" val="1930109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Power Apps Portal – What is it?</a:t>
            </a:r>
          </a:p>
        </p:txBody>
      </p:sp>
      <p:grpSp>
        <p:nvGrpSpPr>
          <p:cNvPr id="8" name="Group 7">
            <a:extLst>
              <a:ext uri="{FF2B5EF4-FFF2-40B4-BE49-F238E27FC236}">
                <a16:creationId xmlns:a16="http://schemas.microsoft.com/office/drawing/2014/main" id="{578DA9FA-7BFC-4583-B3FA-F2E4BB9F4FF4}"/>
              </a:ext>
              <a:ext uri="{C183D7F6-B498-43B3-948B-1728B52AA6E4}">
                <adec:decorative xmlns:adec="http://schemas.microsoft.com/office/drawing/2017/decorative" val="1"/>
              </a:ext>
            </a:extLst>
          </p:cNvPr>
          <p:cNvGrpSpPr/>
          <p:nvPr/>
        </p:nvGrpSpPr>
        <p:grpSpPr>
          <a:xfrm>
            <a:off x="504175" y="1391305"/>
            <a:ext cx="5591825" cy="4144430"/>
            <a:chOff x="504175" y="1726972"/>
            <a:chExt cx="5807832" cy="4144430"/>
          </a:xfrm>
        </p:grpSpPr>
        <p:grpSp>
          <p:nvGrpSpPr>
            <p:cNvPr id="10" name="Group 9">
              <a:extLst>
                <a:ext uri="{FF2B5EF4-FFF2-40B4-BE49-F238E27FC236}">
                  <a16:creationId xmlns:a16="http://schemas.microsoft.com/office/drawing/2014/main" id="{2B851F85-5E9D-40EC-81C7-0C03FBDDE4CA}"/>
                </a:ext>
              </a:extLst>
            </p:cNvPr>
            <p:cNvGrpSpPr/>
            <p:nvPr/>
          </p:nvGrpSpPr>
          <p:grpSpPr>
            <a:xfrm>
              <a:off x="504175" y="1726972"/>
              <a:ext cx="5807832" cy="4144430"/>
              <a:chOff x="504175" y="1726972"/>
              <a:chExt cx="5807832" cy="4144430"/>
            </a:xfrm>
          </p:grpSpPr>
          <p:sp>
            <p:nvSpPr>
              <p:cNvPr id="13" name="TextBox 12">
                <a:extLst>
                  <a:ext uri="{FF2B5EF4-FFF2-40B4-BE49-F238E27FC236}">
                    <a16:creationId xmlns:a16="http://schemas.microsoft.com/office/drawing/2014/main" id="{16F863A5-4E61-449C-9CAE-827885D9FD53}"/>
                  </a:ext>
                </a:extLst>
              </p:cNvPr>
              <p:cNvSpPr txBox="1"/>
              <p:nvPr/>
            </p:nvSpPr>
            <p:spPr>
              <a:xfrm>
                <a:off x="1103182" y="2713147"/>
                <a:ext cx="5208825" cy="581698"/>
              </a:xfrm>
              <a:prstGeom prst="rect">
                <a:avLst/>
              </a:prstGeom>
              <a:noFill/>
            </p:spPr>
            <p:txBody>
              <a:bodyPr wrap="square" lIns="0" tIns="0" rIns="0" bIns="0" rtlCol="0">
                <a:spAutoFit/>
              </a:bodyPr>
              <a:lstStyle/>
              <a:p>
                <a:pPr defTabSz="914377">
                  <a:lnSpc>
                    <a:spcPct val="90000"/>
                  </a:lnSpc>
                  <a:spcAft>
                    <a:spcPts val="600"/>
                  </a:spcAft>
                  <a:defRPr/>
                </a:pPr>
                <a:r>
                  <a:rPr lang="en-US" sz="1400" dirty="0">
                    <a:solidFill>
                      <a:srgbClr val="505050"/>
                    </a:solidFill>
                    <a:latin typeface="Segoe UI"/>
                  </a:rPr>
                  <a:t>Use any of the commercial or enterprise login providers like Azure AD B2C, Microsoft Account, LinkedIn, etc. or even allow anonymous access.</a:t>
                </a:r>
              </a:p>
            </p:txBody>
          </p:sp>
          <p:grpSp>
            <p:nvGrpSpPr>
              <p:cNvPr id="14" name="Group 13">
                <a:extLst>
                  <a:ext uri="{FF2B5EF4-FFF2-40B4-BE49-F238E27FC236}">
                    <a16:creationId xmlns:a16="http://schemas.microsoft.com/office/drawing/2014/main" id="{1D4A6F40-5DFF-4280-8CB1-EC9937E1ABC3}"/>
                  </a:ext>
                </a:extLst>
              </p:cNvPr>
              <p:cNvGrpSpPr/>
              <p:nvPr/>
            </p:nvGrpSpPr>
            <p:grpSpPr>
              <a:xfrm>
                <a:off x="504175" y="1726972"/>
                <a:ext cx="5662469" cy="4144430"/>
                <a:chOff x="504175" y="1726972"/>
                <a:chExt cx="5662469" cy="4144430"/>
              </a:xfrm>
            </p:grpSpPr>
            <p:sp>
              <p:nvSpPr>
                <p:cNvPr id="15" name="TextBox 14">
                  <a:extLst>
                    <a:ext uri="{FF2B5EF4-FFF2-40B4-BE49-F238E27FC236}">
                      <a16:creationId xmlns:a16="http://schemas.microsoft.com/office/drawing/2014/main" id="{167512B9-F42A-4FB8-878B-899D25325C00}"/>
                    </a:ext>
                  </a:extLst>
                </p:cNvPr>
                <p:cNvSpPr txBox="1"/>
                <p:nvPr/>
              </p:nvSpPr>
              <p:spPr>
                <a:xfrm>
                  <a:off x="1103182" y="4523447"/>
                  <a:ext cx="4744854" cy="387798"/>
                </a:xfrm>
                <a:prstGeom prst="rect">
                  <a:avLst/>
                </a:prstGeom>
                <a:noFill/>
              </p:spPr>
              <p:txBody>
                <a:bodyPr wrap="square" lIns="0" tIns="0" rIns="0" bIns="0" rtlCol="0">
                  <a:spAutoFit/>
                </a:bodyPr>
                <a:lstStyle/>
                <a:p>
                  <a:pPr defTabSz="914377">
                    <a:lnSpc>
                      <a:spcPct val="90000"/>
                    </a:lnSpc>
                    <a:spcAft>
                      <a:spcPts val="600"/>
                    </a:spcAft>
                    <a:defRPr/>
                  </a:pPr>
                  <a:r>
                    <a:rPr lang="en-US" sz="1400" dirty="0">
                      <a:solidFill>
                        <a:srgbClr val="505050"/>
                      </a:solidFill>
                      <a:latin typeface="Segoe UI"/>
                    </a:rPr>
                    <a:t>Pro dev extensibility and templating capabilities to address complex business processes.</a:t>
                  </a:r>
                </a:p>
              </p:txBody>
            </p:sp>
            <p:sp>
              <p:nvSpPr>
                <p:cNvPr id="16" name="TextBox 15">
                  <a:extLst>
                    <a:ext uri="{FF2B5EF4-FFF2-40B4-BE49-F238E27FC236}">
                      <a16:creationId xmlns:a16="http://schemas.microsoft.com/office/drawing/2014/main" id="{0F07D839-2302-46DA-8AD5-6F4E2297FAEC}"/>
                    </a:ext>
                  </a:extLst>
                </p:cNvPr>
                <p:cNvSpPr txBox="1"/>
                <p:nvPr/>
              </p:nvSpPr>
              <p:spPr>
                <a:xfrm>
                  <a:off x="1103182" y="1726972"/>
                  <a:ext cx="4976218" cy="581698"/>
                </a:xfrm>
                <a:prstGeom prst="rect">
                  <a:avLst/>
                </a:prstGeom>
                <a:noFill/>
              </p:spPr>
              <p:txBody>
                <a:bodyPr wrap="square" lIns="0" tIns="0" rIns="0" bIns="0" rtlCol="0">
                  <a:spAutoFit/>
                </a:bodyPr>
                <a:lstStyle/>
                <a:p>
                  <a:pPr defTabSz="914377">
                    <a:lnSpc>
                      <a:spcPct val="90000"/>
                    </a:lnSpc>
                    <a:spcAft>
                      <a:spcPts val="600"/>
                    </a:spcAft>
                    <a:defRPr/>
                  </a:pPr>
                  <a:r>
                    <a:rPr lang="en-US" sz="1400" dirty="0">
                      <a:solidFill>
                        <a:srgbClr val="505050"/>
                      </a:solidFill>
                      <a:latin typeface="Segoe UI"/>
                    </a:rPr>
                    <a:t>Low code solution for creating multilingual, responsive websites for users external to your organizations as well as internal employees.</a:t>
                  </a:r>
                </a:p>
              </p:txBody>
            </p:sp>
            <p:sp>
              <p:nvSpPr>
                <p:cNvPr id="17" name="TextBox 16">
                  <a:extLst>
                    <a:ext uri="{FF2B5EF4-FFF2-40B4-BE49-F238E27FC236}">
                      <a16:creationId xmlns:a16="http://schemas.microsoft.com/office/drawing/2014/main" id="{B0BB75D2-4197-405B-8A91-47B00EE09757}"/>
                    </a:ext>
                  </a:extLst>
                </p:cNvPr>
                <p:cNvSpPr txBox="1"/>
                <p:nvPr/>
              </p:nvSpPr>
              <p:spPr>
                <a:xfrm>
                  <a:off x="1103182" y="3583573"/>
                  <a:ext cx="4897466" cy="581698"/>
                </a:xfrm>
                <a:prstGeom prst="rect">
                  <a:avLst/>
                </a:prstGeom>
                <a:noFill/>
              </p:spPr>
              <p:txBody>
                <a:bodyPr wrap="square" lIns="0" tIns="0" rIns="0" bIns="0" rtlCol="0">
                  <a:spAutoFit/>
                </a:bodyPr>
                <a:lstStyle/>
                <a:p>
                  <a:pPr defTabSz="914377">
                    <a:lnSpc>
                      <a:spcPct val="90000"/>
                    </a:lnSpc>
                    <a:spcAft>
                      <a:spcPts val="600"/>
                    </a:spcAft>
                    <a:defRPr/>
                  </a:pPr>
                  <a:r>
                    <a:rPr lang="en-US" sz="1400" dirty="0">
                      <a:solidFill>
                        <a:srgbClr val="505050"/>
                      </a:solidFill>
                      <a:latin typeface="Segoe UI"/>
                    </a:rPr>
                    <a:t>Use WYSIWYG designer to create website content and enrich with Microsoft Dataverse data using familiar constructs like forms, views, charts, dashboards.</a:t>
                  </a:r>
                </a:p>
              </p:txBody>
            </p:sp>
            <p:grpSp>
              <p:nvGrpSpPr>
                <p:cNvPr id="18" name="Group 4">
                  <a:extLst>
                    <a:ext uri="{FF2B5EF4-FFF2-40B4-BE49-F238E27FC236}">
                      <a16:creationId xmlns:a16="http://schemas.microsoft.com/office/drawing/2014/main" id="{A652E872-5A16-4903-9E76-7E4382D1A5AA}"/>
                    </a:ext>
                  </a:extLst>
                </p:cNvPr>
                <p:cNvGrpSpPr>
                  <a:grpSpLocks noChangeAspect="1"/>
                </p:cNvGrpSpPr>
                <p:nvPr/>
              </p:nvGrpSpPr>
              <p:grpSpPr bwMode="auto">
                <a:xfrm>
                  <a:off x="519245" y="3551076"/>
                  <a:ext cx="471356" cy="642245"/>
                  <a:chOff x="2632" y="361"/>
                  <a:chExt cx="2410" cy="3006"/>
                </a:xfrm>
              </p:grpSpPr>
              <p:sp>
                <p:nvSpPr>
                  <p:cNvPr id="32" name="Freeform 5">
                    <a:extLst>
                      <a:ext uri="{FF2B5EF4-FFF2-40B4-BE49-F238E27FC236}">
                        <a16:creationId xmlns:a16="http://schemas.microsoft.com/office/drawing/2014/main" id="{1C3F8174-A295-44EB-8597-0983B707F0F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noFill/>
                    <a:prstDash val="solid"/>
                    <a:miter lim="800000"/>
                    <a:headEnd/>
                    <a:tailEnd/>
                  </a:ln>
                </p:spPr>
                <p:txBody>
                  <a:bodyPr vert="horz" wrap="square" lIns="89643" tIns="44821" rIns="89643" bIns="44821" numCol="1" anchor="t" anchorCtr="0" compatLnSpc="1">
                    <a:prstTxWarp prst="textNoShape">
                      <a:avLst/>
                    </a:prstTxWarp>
                  </a:bodyPr>
                  <a:lstStyle/>
                  <a:p>
                    <a:pPr defTabSz="896364">
                      <a:defRPr/>
                    </a:pPr>
                    <a:endParaRPr lang="en-US" sz="1765" kern="0">
                      <a:solidFill>
                        <a:srgbClr val="353535"/>
                      </a:solidFill>
                      <a:latin typeface="Segoe UI"/>
                    </a:endParaRPr>
                  </a:p>
                </p:txBody>
              </p:sp>
              <p:sp>
                <p:nvSpPr>
                  <p:cNvPr id="33" name="Freeform 7">
                    <a:extLst>
                      <a:ext uri="{FF2B5EF4-FFF2-40B4-BE49-F238E27FC236}">
                        <a16:creationId xmlns:a16="http://schemas.microsoft.com/office/drawing/2014/main" id="{38BA619E-65CA-49CF-91FE-D4A4BBD202F5}"/>
                      </a:ext>
                    </a:extLst>
                  </p:cNvPr>
                  <p:cNvSpPr>
                    <a:spLocks/>
                  </p:cNvSpPr>
                  <p:nvPr/>
                </p:nvSpPr>
                <p:spPr bwMode="auto">
                  <a:xfrm>
                    <a:off x="3579" y="1553"/>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solidFill>
                    <a:schemeClr val="accent4"/>
                  </a:solidFill>
                  <a:ln w="15875" cap="flat">
                    <a:noFill/>
                    <a:prstDash val="solid"/>
                    <a:miter lim="800000"/>
                    <a:headEnd/>
                    <a:tailEnd/>
                  </a:ln>
                </p:spPr>
                <p:txBody>
                  <a:bodyPr vert="horz" wrap="square" lIns="89643" tIns="44821" rIns="89643" bIns="44821" numCol="1" anchor="t" anchorCtr="0" compatLnSpc="1">
                    <a:prstTxWarp prst="textNoShape">
                      <a:avLst/>
                    </a:prstTxWarp>
                  </a:bodyPr>
                  <a:lstStyle/>
                  <a:p>
                    <a:pPr defTabSz="896364">
                      <a:defRPr/>
                    </a:pPr>
                    <a:endParaRPr lang="en-US" sz="1765" kern="0">
                      <a:solidFill>
                        <a:srgbClr val="353535"/>
                      </a:solidFill>
                      <a:latin typeface="Segoe UI"/>
                    </a:endParaRPr>
                  </a:p>
                </p:txBody>
              </p:sp>
              <p:sp>
                <p:nvSpPr>
                  <p:cNvPr id="34" name="Freeform 8">
                    <a:extLst>
                      <a:ext uri="{FF2B5EF4-FFF2-40B4-BE49-F238E27FC236}">
                        <a16:creationId xmlns:a16="http://schemas.microsoft.com/office/drawing/2014/main" id="{5FD026AD-359E-4DFB-9A50-F5D4815BDD79}"/>
                      </a:ext>
                    </a:extLst>
                  </p:cNvPr>
                  <p:cNvSpPr>
                    <a:spLocks/>
                  </p:cNvSpPr>
                  <p:nvPr/>
                </p:nvSpPr>
                <p:spPr bwMode="auto">
                  <a:xfrm>
                    <a:off x="2632" y="1302"/>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solidFill>
                    <a:schemeClr val="accent2"/>
                  </a:solidFill>
                  <a:ln w="15875" cap="flat">
                    <a:noFill/>
                    <a:prstDash val="solid"/>
                    <a:miter lim="800000"/>
                    <a:headEnd/>
                    <a:tailEnd/>
                  </a:ln>
                </p:spPr>
                <p:txBody>
                  <a:bodyPr vert="horz" wrap="square" lIns="89643" tIns="44821" rIns="89643" bIns="44821" numCol="1" anchor="t" anchorCtr="0" compatLnSpc="1">
                    <a:prstTxWarp prst="textNoShape">
                      <a:avLst/>
                    </a:prstTxWarp>
                  </a:bodyPr>
                  <a:lstStyle/>
                  <a:p>
                    <a:pPr defTabSz="896364">
                      <a:defRPr/>
                    </a:pPr>
                    <a:endParaRPr lang="en-US" sz="1765" kern="0">
                      <a:solidFill>
                        <a:srgbClr val="353535"/>
                      </a:solidFill>
                      <a:latin typeface="Segoe UI"/>
                    </a:endParaRPr>
                  </a:p>
                </p:txBody>
              </p:sp>
              <p:sp>
                <p:nvSpPr>
                  <p:cNvPr id="35" name="Freeform 9">
                    <a:extLst>
                      <a:ext uri="{FF2B5EF4-FFF2-40B4-BE49-F238E27FC236}">
                        <a16:creationId xmlns:a16="http://schemas.microsoft.com/office/drawing/2014/main" id="{D82205FC-0742-4584-914E-76D95C054AB0}"/>
                      </a:ext>
                    </a:extLst>
                  </p:cNvPr>
                  <p:cNvSpPr>
                    <a:spLocks/>
                  </p:cNvSpPr>
                  <p:nvPr/>
                </p:nvSpPr>
                <p:spPr bwMode="auto">
                  <a:xfrm>
                    <a:off x="3833" y="617"/>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solidFill>
                    <a:schemeClr val="accent2"/>
                  </a:solidFill>
                  <a:ln w="15875" cap="flat">
                    <a:noFill/>
                    <a:prstDash val="solid"/>
                    <a:miter lim="800000"/>
                    <a:headEnd/>
                    <a:tailEnd/>
                  </a:ln>
                </p:spPr>
                <p:txBody>
                  <a:bodyPr vert="horz" wrap="square" lIns="89643" tIns="44821" rIns="89643" bIns="44821" numCol="1" anchor="t" anchorCtr="0" compatLnSpc="1">
                    <a:prstTxWarp prst="textNoShape">
                      <a:avLst/>
                    </a:prstTxWarp>
                  </a:bodyPr>
                  <a:lstStyle/>
                  <a:p>
                    <a:pPr defTabSz="896364">
                      <a:defRPr/>
                    </a:pPr>
                    <a:endParaRPr lang="en-US" sz="1765" kern="0">
                      <a:solidFill>
                        <a:srgbClr val="353535"/>
                      </a:solidFill>
                      <a:latin typeface="Segoe UI"/>
                    </a:endParaRPr>
                  </a:p>
                </p:txBody>
              </p:sp>
              <p:sp>
                <p:nvSpPr>
                  <p:cNvPr id="36" name="Freeform 10">
                    <a:extLst>
                      <a:ext uri="{FF2B5EF4-FFF2-40B4-BE49-F238E27FC236}">
                        <a16:creationId xmlns:a16="http://schemas.microsoft.com/office/drawing/2014/main" id="{A9E89188-4EB2-467E-8140-4392CCD64708}"/>
                      </a:ext>
                    </a:extLst>
                  </p:cNvPr>
                  <p:cNvSpPr>
                    <a:spLocks/>
                  </p:cNvSpPr>
                  <p:nvPr/>
                </p:nvSpPr>
                <p:spPr bwMode="auto">
                  <a:xfrm>
                    <a:off x="2880" y="361"/>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solidFill>
                    <a:schemeClr val="accent1"/>
                  </a:solidFill>
                  <a:ln w="15875" cap="flat">
                    <a:noFill/>
                    <a:prstDash val="solid"/>
                    <a:miter lim="800000"/>
                    <a:headEnd/>
                    <a:tailEnd/>
                  </a:ln>
                </p:spPr>
                <p:txBody>
                  <a:bodyPr vert="horz" wrap="square" lIns="89643" tIns="44821" rIns="89643" bIns="44821" numCol="1" anchor="t" anchorCtr="0" compatLnSpc="1">
                    <a:prstTxWarp prst="textNoShape">
                      <a:avLst/>
                    </a:prstTxWarp>
                  </a:bodyPr>
                  <a:lstStyle/>
                  <a:p>
                    <a:pPr defTabSz="896364">
                      <a:defRPr/>
                    </a:pPr>
                    <a:endParaRPr lang="en-US" sz="1765" kern="0" dirty="0">
                      <a:solidFill>
                        <a:srgbClr val="353535"/>
                      </a:solidFill>
                      <a:latin typeface="Segoe UI"/>
                    </a:endParaRPr>
                  </a:p>
                </p:txBody>
              </p:sp>
            </p:grpSp>
            <p:sp>
              <p:nvSpPr>
                <p:cNvPr id="19" name="TextBox 18">
                  <a:extLst>
                    <a:ext uri="{FF2B5EF4-FFF2-40B4-BE49-F238E27FC236}">
                      <a16:creationId xmlns:a16="http://schemas.microsoft.com/office/drawing/2014/main" id="{A84EF5D1-4370-48C2-B399-9E1F6871A2EE}"/>
                    </a:ext>
                  </a:extLst>
                </p:cNvPr>
                <p:cNvSpPr txBox="1"/>
                <p:nvPr/>
              </p:nvSpPr>
              <p:spPr>
                <a:xfrm>
                  <a:off x="1103182" y="5289704"/>
                  <a:ext cx="5063462" cy="581698"/>
                </a:xfrm>
                <a:prstGeom prst="rect">
                  <a:avLst/>
                </a:prstGeom>
                <a:noFill/>
              </p:spPr>
              <p:txBody>
                <a:bodyPr wrap="square" lIns="0" tIns="0" rIns="0" bIns="0" rtlCol="0">
                  <a:spAutoFit/>
                </a:bodyPr>
                <a:lstStyle/>
                <a:p>
                  <a:pPr defTabSz="914377">
                    <a:lnSpc>
                      <a:spcPct val="90000"/>
                    </a:lnSpc>
                    <a:spcAft>
                      <a:spcPts val="600"/>
                    </a:spcAft>
                    <a:defRPr/>
                  </a:pPr>
                  <a:r>
                    <a:rPr lang="en-US" sz="1400" dirty="0">
                      <a:solidFill>
                        <a:srgbClr val="505050"/>
                      </a:solidFill>
                      <a:latin typeface="Segoe UI"/>
                    </a:rPr>
                    <a:t>Use prebuilt templates like Customer Self Service, Partner Management, Community Self Service or create your own portal.  **requires Dynamics subscription**</a:t>
                  </a:r>
                </a:p>
              </p:txBody>
            </p:sp>
            <p:grpSp>
              <p:nvGrpSpPr>
                <p:cNvPr id="20" name="Group 19">
                  <a:extLst>
                    <a:ext uri="{FF2B5EF4-FFF2-40B4-BE49-F238E27FC236}">
                      <a16:creationId xmlns:a16="http://schemas.microsoft.com/office/drawing/2014/main" id="{BA735628-0AB1-48CC-9F6F-5DB76AA87FA2}"/>
                    </a:ext>
                  </a:extLst>
                </p:cNvPr>
                <p:cNvGrpSpPr/>
                <p:nvPr/>
              </p:nvGrpSpPr>
              <p:grpSpPr>
                <a:xfrm>
                  <a:off x="506291" y="1754808"/>
                  <a:ext cx="465260" cy="509716"/>
                  <a:chOff x="-1023902" y="1811547"/>
                  <a:chExt cx="618532" cy="677636"/>
                </a:xfrm>
              </p:grpSpPr>
              <p:sp>
                <p:nvSpPr>
                  <p:cNvPr id="29" name="Freeform: Shape 28">
                    <a:extLst>
                      <a:ext uri="{FF2B5EF4-FFF2-40B4-BE49-F238E27FC236}">
                        <a16:creationId xmlns:a16="http://schemas.microsoft.com/office/drawing/2014/main" id="{6EF8E06E-AC36-4900-B551-31C777604AE9}"/>
                      </a:ext>
                    </a:extLst>
                  </p:cNvPr>
                  <p:cNvSpPr/>
                  <p:nvPr/>
                </p:nvSpPr>
                <p:spPr>
                  <a:xfrm>
                    <a:off x="-1023902" y="1811547"/>
                    <a:ext cx="618532" cy="439845"/>
                  </a:xfrm>
                  <a:custGeom>
                    <a:avLst/>
                    <a:gdLst>
                      <a:gd name="connsiteX0" fmla="*/ 667459 w 744378"/>
                      <a:gd name="connsiteY0" fmla="*/ 12406 h 529335"/>
                      <a:gd name="connsiteX1" fmla="*/ 85190 w 744378"/>
                      <a:gd name="connsiteY1" fmla="*/ 12406 h 529335"/>
                      <a:gd name="connsiteX2" fmla="*/ 12406 w 744378"/>
                      <a:gd name="connsiteY2" fmla="*/ 85190 h 529335"/>
                      <a:gd name="connsiteX3" fmla="*/ 12406 w 744378"/>
                      <a:gd name="connsiteY3" fmla="*/ 459033 h 529335"/>
                      <a:gd name="connsiteX4" fmla="*/ 85190 w 744378"/>
                      <a:gd name="connsiteY4" fmla="*/ 531817 h 529335"/>
                      <a:gd name="connsiteX5" fmla="*/ 268803 w 744378"/>
                      <a:gd name="connsiteY5" fmla="*/ 531817 h 529335"/>
                      <a:gd name="connsiteX6" fmla="*/ 286999 w 744378"/>
                      <a:gd name="connsiteY6" fmla="*/ 473921 h 529335"/>
                      <a:gd name="connsiteX7" fmla="*/ 316774 w 744378"/>
                      <a:gd name="connsiteY7" fmla="*/ 463996 h 529335"/>
                      <a:gd name="connsiteX8" fmla="*/ 358129 w 744378"/>
                      <a:gd name="connsiteY8" fmla="*/ 485500 h 529335"/>
                      <a:gd name="connsiteX9" fmla="*/ 363091 w 744378"/>
                      <a:gd name="connsiteY9" fmla="*/ 490463 h 529335"/>
                      <a:gd name="connsiteX10" fmla="*/ 363091 w 744378"/>
                      <a:gd name="connsiteY10" fmla="*/ 460687 h 529335"/>
                      <a:gd name="connsiteX11" fmla="*/ 96769 w 744378"/>
                      <a:gd name="connsiteY11" fmla="*/ 460687 h 529335"/>
                      <a:gd name="connsiteX12" fmla="*/ 96769 w 744378"/>
                      <a:gd name="connsiteY12" fmla="*/ 76919 h 529335"/>
                      <a:gd name="connsiteX13" fmla="*/ 657534 w 744378"/>
                      <a:gd name="connsiteY13" fmla="*/ 76919 h 529335"/>
                      <a:gd name="connsiteX14" fmla="*/ 657534 w 744378"/>
                      <a:gd name="connsiteY14" fmla="*/ 462342 h 529335"/>
                      <a:gd name="connsiteX15" fmla="*/ 632722 w 744378"/>
                      <a:gd name="connsiteY15" fmla="*/ 462342 h 529335"/>
                      <a:gd name="connsiteX16" fmla="*/ 632722 w 744378"/>
                      <a:gd name="connsiteY16" fmla="*/ 531817 h 529335"/>
                      <a:gd name="connsiteX17" fmla="*/ 669113 w 744378"/>
                      <a:gd name="connsiteY17" fmla="*/ 531817 h 529335"/>
                      <a:gd name="connsiteX18" fmla="*/ 741897 w 744378"/>
                      <a:gd name="connsiteY18" fmla="*/ 459033 h 529335"/>
                      <a:gd name="connsiteX19" fmla="*/ 741897 w 744378"/>
                      <a:gd name="connsiteY19" fmla="*/ 85190 h 529335"/>
                      <a:gd name="connsiteX20" fmla="*/ 667459 w 744378"/>
                      <a:gd name="connsiteY20" fmla="*/ 12406 h 529335"/>
                      <a:gd name="connsiteX21" fmla="*/ 53761 w 744378"/>
                      <a:gd name="connsiteY21" fmla="*/ 298578 h 529335"/>
                      <a:gd name="connsiteX22" fmla="*/ 35565 w 744378"/>
                      <a:gd name="connsiteY22" fmla="*/ 280383 h 529335"/>
                      <a:gd name="connsiteX23" fmla="*/ 53761 w 744378"/>
                      <a:gd name="connsiteY23" fmla="*/ 262187 h 529335"/>
                      <a:gd name="connsiteX24" fmla="*/ 71957 w 744378"/>
                      <a:gd name="connsiteY24" fmla="*/ 280383 h 529335"/>
                      <a:gd name="connsiteX25" fmla="*/ 53761 w 744378"/>
                      <a:gd name="connsiteY25" fmla="*/ 298578 h 52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378" h="529335">
                        <a:moveTo>
                          <a:pt x="667459" y="12406"/>
                        </a:moveTo>
                        <a:lnTo>
                          <a:pt x="85190" y="12406"/>
                        </a:lnTo>
                        <a:cubicBezTo>
                          <a:pt x="45490" y="12406"/>
                          <a:pt x="12406" y="45490"/>
                          <a:pt x="12406" y="85190"/>
                        </a:cubicBezTo>
                        <a:lnTo>
                          <a:pt x="12406" y="459033"/>
                        </a:lnTo>
                        <a:cubicBezTo>
                          <a:pt x="12406" y="498733"/>
                          <a:pt x="45490" y="531817"/>
                          <a:pt x="85190" y="531817"/>
                        </a:cubicBezTo>
                        <a:lnTo>
                          <a:pt x="268803" y="531817"/>
                        </a:lnTo>
                        <a:cubicBezTo>
                          <a:pt x="262187" y="511967"/>
                          <a:pt x="268803" y="487154"/>
                          <a:pt x="286999" y="473921"/>
                        </a:cubicBezTo>
                        <a:cubicBezTo>
                          <a:pt x="295270" y="467304"/>
                          <a:pt x="306849" y="463996"/>
                          <a:pt x="316774" y="463996"/>
                        </a:cubicBezTo>
                        <a:cubicBezTo>
                          <a:pt x="333316" y="463996"/>
                          <a:pt x="348204" y="472267"/>
                          <a:pt x="358129" y="485500"/>
                        </a:cubicBezTo>
                        <a:lnTo>
                          <a:pt x="363091" y="490463"/>
                        </a:lnTo>
                        <a:lnTo>
                          <a:pt x="363091" y="460687"/>
                        </a:lnTo>
                        <a:lnTo>
                          <a:pt x="96769" y="460687"/>
                        </a:lnTo>
                        <a:lnTo>
                          <a:pt x="96769" y="76919"/>
                        </a:lnTo>
                        <a:lnTo>
                          <a:pt x="657534" y="76919"/>
                        </a:lnTo>
                        <a:lnTo>
                          <a:pt x="657534" y="462342"/>
                        </a:lnTo>
                        <a:lnTo>
                          <a:pt x="632722" y="462342"/>
                        </a:lnTo>
                        <a:lnTo>
                          <a:pt x="632722" y="531817"/>
                        </a:lnTo>
                        <a:lnTo>
                          <a:pt x="669113" y="531817"/>
                        </a:lnTo>
                        <a:cubicBezTo>
                          <a:pt x="708814" y="531817"/>
                          <a:pt x="741897" y="498733"/>
                          <a:pt x="741897" y="459033"/>
                        </a:cubicBezTo>
                        <a:lnTo>
                          <a:pt x="741897" y="85190"/>
                        </a:lnTo>
                        <a:cubicBezTo>
                          <a:pt x="740243" y="45490"/>
                          <a:pt x="707159" y="12406"/>
                          <a:pt x="667459" y="12406"/>
                        </a:cubicBezTo>
                        <a:close/>
                        <a:moveTo>
                          <a:pt x="53761" y="298578"/>
                        </a:moveTo>
                        <a:cubicBezTo>
                          <a:pt x="43836" y="298578"/>
                          <a:pt x="35565" y="290308"/>
                          <a:pt x="35565" y="280383"/>
                        </a:cubicBezTo>
                        <a:cubicBezTo>
                          <a:pt x="35565" y="270457"/>
                          <a:pt x="43836" y="262187"/>
                          <a:pt x="53761" y="262187"/>
                        </a:cubicBezTo>
                        <a:cubicBezTo>
                          <a:pt x="63686" y="262187"/>
                          <a:pt x="71957" y="270457"/>
                          <a:pt x="71957" y="280383"/>
                        </a:cubicBezTo>
                        <a:cubicBezTo>
                          <a:pt x="73611" y="290308"/>
                          <a:pt x="63686" y="298578"/>
                          <a:pt x="53761" y="298578"/>
                        </a:cubicBez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30" name="Freeform: Shape 29">
                    <a:extLst>
                      <a:ext uri="{FF2B5EF4-FFF2-40B4-BE49-F238E27FC236}">
                        <a16:creationId xmlns:a16="http://schemas.microsoft.com/office/drawing/2014/main" id="{CC008894-8A25-4D25-A578-7D0F25E723C5}"/>
                      </a:ext>
                    </a:extLst>
                  </p:cNvPr>
                  <p:cNvSpPr/>
                  <p:nvPr/>
                </p:nvSpPr>
                <p:spPr>
                  <a:xfrm>
                    <a:off x="-798299" y="2027346"/>
                    <a:ext cx="288649" cy="384864"/>
                  </a:xfrm>
                  <a:custGeom>
                    <a:avLst/>
                    <a:gdLst>
                      <a:gd name="connsiteX0" fmla="*/ 336405 w 347376"/>
                      <a:gd name="connsiteY0" fmla="*/ 452417 h 463168"/>
                      <a:gd name="connsiteX1" fmla="*/ 344676 w 347376"/>
                      <a:gd name="connsiteY1" fmla="*/ 387904 h 463168"/>
                      <a:gd name="connsiteX2" fmla="*/ 344676 w 347376"/>
                      <a:gd name="connsiteY2" fmla="*/ 189403 h 463168"/>
                      <a:gd name="connsiteX3" fmla="*/ 324826 w 347376"/>
                      <a:gd name="connsiteY3" fmla="*/ 162936 h 463168"/>
                      <a:gd name="connsiteX4" fmla="*/ 314901 w 347376"/>
                      <a:gd name="connsiteY4" fmla="*/ 161282 h 463168"/>
                      <a:gd name="connsiteX5" fmla="*/ 290088 w 347376"/>
                      <a:gd name="connsiteY5" fmla="*/ 189403 h 463168"/>
                      <a:gd name="connsiteX6" fmla="*/ 290088 w 347376"/>
                      <a:gd name="connsiteY6" fmla="*/ 247299 h 463168"/>
                      <a:gd name="connsiteX7" fmla="*/ 283472 w 347376"/>
                      <a:gd name="connsiteY7" fmla="*/ 247299 h 463168"/>
                      <a:gd name="connsiteX8" fmla="*/ 283472 w 347376"/>
                      <a:gd name="connsiteY8" fmla="*/ 176170 h 463168"/>
                      <a:gd name="connsiteX9" fmla="*/ 257005 w 347376"/>
                      <a:gd name="connsiteY9" fmla="*/ 148049 h 463168"/>
                      <a:gd name="connsiteX10" fmla="*/ 228884 w 347376"/>
                      <a:gd name="connsiteY10" fmla="*/ 174515 h 463168"/>
                      <a:gd name="connsiteX11" fmla="*/ 228884 w 347376"/>
                      <a:gd name="connsiteY11" fmla="*/ 247299 h 463168"/>
                      <a:gd name="connsiteX12" fmla="*/ 222267 w 347376"/>
                      <a:gd name="connsiteY12" fmla="*/ 247299 h 463168"/>
                      <a:gd name="connsiteX13" fmla="*/ 222267 w 347376"/>
                      <a:gd name="connsiteY13" fmla="*/ 153011 h 463168"/>
                      <a:gd name="connsiteX14" fmla="*/ 197455 w 347376"/>
                      <a:gd name="connsiteY14" fmla="*/ 124890 h 463168"/>
                      <a:gd name="connsiteX15" fmla="*/ 169334 w 347376"/>
                      <a:gd name="connsiteY15" fmla="*/ 153011 h 463168"/>
                      <a:gd name="connsiteX16" fmla="*/ 169334 w 347376"/>
                      <a:gd name="connsiteY16" fmla="*/ 248953 h 463168"/>
                      <a:gd name="connsiteX17" fmla="*/ 164371 w 347376"/>
                      <a:gd name="connsiteY17" fmla="*/ 248953 h 463168"/>
                      <a:gd name="connsiteX18" fmla="*/ 164371 w 347376"/>
                      <a:gd name="connsiteY18" fmla="*/ 40527 h 463168"/>
                      <a:gd name="connsiteX19" fmla="*/ 137904 w 347376"/>
                      <a:gd name="connsiteY19" fmla="*/ 12406 h 463168"/>
                      <a:gd name="connsiteX20" fmla="*/ 109783 w 347376"/>
                      <a:gd name="connsiteY20" fmla="*/ 38873 h 463168"/>
                      <a:gd name="connsiteX21" fmla="*/ 109783 w 347376"/>
                      <a:gd name="connsiteY21" fmla="*/ 282037 h 463168"/>
                      <a:gd name="connsiteX22" fmla="*/ 75046 w 347376"/>
                      <a:gd name="connsiteY22" fmla="*/ 234066 h 463168"/>
                      <a:gd name="connsiteX23" fmla="*/ 27075 w 347376"/>
                      <a:gd name="connsiteY23" fmla="*/ 225795 h 463168"/>
                      <a:gd name="connsiteX24" fmla="*/ 18804 w 347376"/>
                      <a:gd name="connsiteY24" fmla="*/ 273766 h 463168"/>
                      <a:gd name="connsiteX25" fmla="*/ 132942 w 347376"/>
                      <a:gd name="connsiteY25" fmla="*/ 450762 h 463168"/>
                      <a:gd name="connsiteX26" fmla="*/ 336405 w 347376"/>
                      <a:gd name="connsiteY26" fmla="*/ 450762 h 46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376" h="463168">
                        <a:moveTo>
                          <a:pt x="336405" y="452417"/>
                        </a:moveTo>
                        <a:cubicBezTo>
                          <a:pt x="341368" y="430912"/>
                          <a:pt x="344676" y="407754"/>
                          <a:pt x="344676" y="387904"/>
                        </a:cubicBezTo>
                        <a:lnTo>
                          <a:pt x="344676" y="189403"/>
                        </a:lnTo>
                        <a:cubicBezTo>
                          <a:pt x="344676" y="176170"/>
                          <a:pt x="336405" y="166244"/>
                          <a:pt x="324826" y="162936"/>
                        </a:cubicBezTo>
                        <a:cubicBezTo>
                          <a:pt x="321518" y="161282"/>
                          <a:pt x="319864" y="161282"/>
                          <a:pt x="314901" y="161282"/>
                        </a:cubicBezTo>
                        <a:cubicBezTo>
                          <a:pt x="300013" y="161282"/>
                          <a:pt x="290088" y="176170"/>
                          <a:pt x="290088" y="189403"/>
                        </a:cubicBezTo>
                        <a:lnTo>
                          <a:pt x="290088" y="247299"/>
                        </a:lnTo>
                        <a:lnTo>
                          <a:pt x="283472" y="247299"/>
                        </a:lnTo>
                        <a:lnTo>
                          <a:pt x="283472" y="176170"/>
                        </a:lnTo>
                        <a:cubicBezTo>
                          <a:pt x="283472" y="161282"/>
                          <a:pt x="271892" y="148049"/>
                          <a:pt x="257005" y="148049"/>
                        </a:cubicBezTo>
                        <a:cubicBezTo>
                          <a:pt x="242117" y="146394"/>
                          <a:pt x="228884" y="159628"/>
                          <a:pt x="228884" y="174515"/>
                        </a:cubicBezTo>
                        <a:lnTo>
                          <a:pt x="228884" y="247299"/>
                        </a:lnTo>
                        <a:lnTo>
                          <a:pt x="222267" y="247299"/>
                        </a:lnTo>
                        <a:lnTo>
                          <a:pt x="222267" y="153011"/>
                        </a:lnTo>
                        <a:cubicBezTo>
                          <a:pt x="222267" y="138124"/>
                          <a:pt x="210688" y="124890"/>
                          <a:pt x="197455" y="124890"/>
                        </a:cubicBezTo>
                        <a:cubicBezTo>
                          <a:pt x="180913" y="123236"/>
                          <a:pt x="169334" y="136469"/>
                          <a:pt x="169334" y="153011"/>
                        </a:cubicBezTo>
                        <a:lnTo>
                          <a:pt x="169334" y="248953"/>
                        </a:lnTo>
                        <a:lnTo>
                          <a:pt x="164371" y="248953"/>
                        </a:lnTo>
                        <a:lnTo>
                          <a:pt x="164371" y="40527"/>
                        </a:lnTo>
                        <a:cubicBezTo>
                          <a:pt x="164371" y="25640"/>
                          <a:pt x="152792" y="12406"/>
                          <a:pt x="137904" y="12406"/>
                        </a:cubicBezTo>
                        <a:cubicBezTo>
                          <a:pt x="123017" y="12406"/>
                          <a:pt x="109783" y="23986"/>
                          <a:pt x="109783" y="38873"/>
                        </a:cubicBezTo>
                        <a:lnTo>
                          <a:pt x="109783" y="282037"/>
                        </a:lnTo>
                        <a:lnTo>
                          <a:pt x="75046" y="234066"/>
                        </a:lnTo>
                        <a:cubicBezTo>
                          <a:pt x="63467" y="219178"/>
                          <a:pt x="41962" y="214216"/>
                          <a:pt x="27075" y="225795"/>
                        </a:cubicBezTo>
                        <a:cubicBezTo>
                          <a:pt x="12187" y="237374"/>
                          <a:pt x="7225" y="258878"/>
                          <a:pt x="18804" y="273766"/>
                        </a:cubicBezTo>
                        <a:lnTo>
                          <a:pt x="132942" y="450762"/>
                        </a:lnTo>
                        <a:lnTo>
                          <a:pt x="336405" y="450762"/>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31" name="Freeform: Shape 30">
                    <a:extLst>
                      <a:ext uri="{FF2B5EF4-FFF2-40B4-BE49-F238E27FC236}">
                        <a16:creationId xmlns:a16="http://schemas.microsoft.com/office/drawing/2014/main" id="{F745BE1F-F2C2-4F77-907E-7CF9E4C68071}"/>
                      </a:ext>
                    </a:extLst>
                  </p:cNvPr>
                  <p:cNvSpPr/>
                  <p:nvPr/>
                </p:nvSpPr>
                <p:spPr>
                  <a:xfrm>
                    <a:off x="-711887" y="2406712"/>
                    <a:ext cx="206177" cy="82471"/>
                  </a:xfrm>
                  <a:custGeom>
                    <a:avLst/>
                    <a:gdLst>
                      <a:gd name="connsiteX0" fmla="*/ 232411 w 248126"/>
                      <a:gd name="connsiteY0" fmla="*/ 12406 h 99250"/>
                      <a:gd name="connsiteX1" fmla="*/ 22331 w 248126"/>
                      <a:gd name="connsiteY1" fmla="*/ 12406 h 99250"/>
                      <a:gd name="connsiteX2" fmla="*/ 12406 w 248126"/>
                      <a:gd name="connsiteY2" fmla="*/ 22331 h 99250"/>
                      <a:gd name="connsiteX3" fmla="*/ 12406 w 248126"/>
                      <a:gd name="connsiteY3" fmla="*/ 81882 h 99250"/>
                      <a:gd name="connsiteX4" fmla="*/ 22331 w 248126"/>
                      <a:gd name="connsiteY4" fmla="*/ 91807 h 99250"/>
                      <a:gd name="connsiteX5" fmla="*/ 232411 w 248126"/>
                      <a:gd name="connsiteY5" fmla="*/ 91807 h 99250"/>
                      <a:gd name="connsiteX6" fmla="*/ 242336 w 248126"/>
                      <a:gd name="connsiteY6" fmla="*/ 81882 h 99250"/>
                      <a:gd name="connsiteX7" fmla="*/ 242336 w 248126"/>
                      <a:gd name="connsiteY7" fmla="*/ 22331 h 99250"/>
                      <a:gd name="connsiteX8" fmla="*/ 232411 w 248126"/>
                      <a:gd name="connsiteY8" fmla="*/ 12406 h 9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126" h="99250">
                        <a:moveTo>
                          <a:pt x="232411" y="12406"/>
                        </a:moveTo>
                        <a:lnTo>
                          <a:pt x="22331" y="12406"/>
                        </a:lnTo>
                        <a:cubicBezTo>
                          <a:pt x="17369" y="12406"/>
                          <a:pt x="12406" y="17369"/>
                          <a:pt x="12406" y="22331"/>
                        </a:cubicBezTo>
                        <a:lnTo>
                          <a:pt x="12406" y="81882"/>
                        </a:lnTo>
                        <a:cubicBezTo>
                          <a:pt x="12406" y="86844"/>
                          <a:pt x="17369" y="91807"/>
                          <a:pt x="22331" y="91807"/>
                        </a:cubicBezTo>
                        <a:lnTo>
                          <a:pt x="232411" y="91807"/>
                        </a:lnTo>
                        <a:cubicBezTo>
                          <a:pt x="237374" y="91807"/>
                          <a:pt x="242336" y="86844"/>
                          <a:pt x="242336" y="81882"/>
                        </a:cubicBezTo>
                        <a:lnTo>
                          <a:pt x="242336" y="22331"/>
                        </a:lnTo>
                        <a:cubicBezTo>
                          <a:pt x="242336" y="15715"/>
                          <a:pt x="237374" y="12406"/>
                          <a:pt x="232411" y="12406"/>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grpSp>
            <p:grpSp>
              <p:nvGrpSpPr>
                <p:cNvPr id="21" name="Group 20">
                  <a:extLst>
                    <a:ext uri="{FF2B5EF4-FFF2-40B4-BE49-F238E27FC236}">
                      <a16:creationId xmlns:a16="http://schemas.microsoft.com/office/drawing/2014/main" id="{9DEB7506-EAF2-4860-89B2-48E3FEC56934}"/>
                    </a:ext>
                  </a:extLst>
                </p:cNvPr>
                <p:cNvGrpSpPr/>
                <p:nvPr/>
              </p:nvGrpSpPr>
              <p:grpSpPr>
                <a:xfrm>
                  <a:off x="504175" y="2729628"/>
                  <a:ext cx="443564" cy="312913"/>
                  <a:chOff x="4939220" y="3328776"/>
                  <a:chExt cx="913447" cy="644393"/>
                </a:xfrm>
              </p:grpSpPr>
              <p:sp>
                <p:nvSpPr>
                  <p:cNvPr id="22" name="Freeform: Shape 21">
                    <a:extLst>
                      <a:ext uri="{FF2B5EF4-FFF2-40B4-BE49-F238E27FC236}">
                        <a16:creationId xmlns:a16="http://schemas.microsoft.com/office/drawing/2014/main" id="{BD81BFF1-23CB-4EB8-B288-6906528A4DBB}"/>
                      </a:ext>
                    </a:extLst>
                  </p:cNvPr>
                  <p:cNvSpPr/>
                  <p:nvPr/>
                </p:nvSpPr>
                <p:spPr>
                  <a:xfrm>
                    <a:off x="4939220" y="3868394"/>
                    <a:ext cx="161926"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23" name="Freeform: Shape 22">
                    <a:extLst>
                      <a:ext uri="{FF2B5EF4-FFF2-40B4-BE49-F238E27FC236}">
                        <a16:creationId xmlns:a16="http://schemas.microsoft.com/office/drawing/2014/main" id="{F1A72D89-C11B-44A6-BB52-28A032EE72AA}"/>
                      </a:ext>
                    </a:extLst>
                  </p:cNvPr>
                  <p:cNvSpPr/>
                  <p:nvPr/>
                </p:nvSpPr>
                <p:spPr>
                  <a:xfrm>
                    <a:off x="5320220" y="3868392"/>
                    <a:ext cx="161926"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24" name="Freeform: Shape 23">
                    <a:extLst>
                      <a:ext uri="{FF2B5EF4-FFF2-40B4-BE49-F238E27FC236}">
                        <a16:creationId xmlns:a16="http://schemas.microsoft.com/office/drawing/2014/main" id="{A5EC259B-03E1-4FB2-8E1D-FB0B2B858916}"/>
                      </a:ext>
                    </a:extLst>
                  </p:cNvPr>
                  <p:cNvSpPr/>
                  <p:nvPr/>
                </p:nvSpPr>
                <p:spPr>
                  <a:xfrm>
                    <a:off x="5690741" y="3844557"/>
                    <a:ext cx="161926" cy="104775"/>
                  </a:xfrm>
                  <a:custGeom>
                    <a:avLst/>
                    <a:gdLst>
                      <a:gd name="connsiteX0" fmla="*/ 144304 w 161925"/>
                      <a:gd name="connsiteY0" fmla="*/ 7144 h 104775"/>
                      <a:gd name="connsiteX1" fmla="*/ 156686 w 161925"/>
                      <a:gd name="connsiteY1" fmla="*/ 19526 h 104775"/>
                      <a:gd name="connsiteX2" fmla="*/ 156686 w 161925"/>
                      <a:gd name="connsiteY2" fmla="*/ 90011 h 104775"/>
                      <a:gd name="connsiteX3" fmla="*/ 144304 w 161925"/>
                      <a:gd name="connsiteY3" fmla="*/ 102394 h 104775"/>
                      <a:gd name="connsiteX4" fmla="*/ 19526 w 161925"/>
                      <a:gd name="connsiteY4" fmla="*/ 102394 h 104775"/>
                      <a:gd name="connsiteX5" fmla="*/ 7144 w 161925"/>
                      <a:gd name="connsiteY5" fmla="*/ 90011 h 104775"/>
                      <a:gd name="connsiteX6" fmla="*/ 7144 w 161925"/>
                      <a:gd name="connsiteY6" fmla="*/ 19526 h 104775"/>
                      <a:gd name="connsiteX7" fmla="*/ 19526 w 161925"/>
                      <a:gd name="connsiteY7" fmla="*/ 7144 h 104775"/>
                      <a:gd name="connsiteX8" fmla="*/ 144304 w 16192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104775">
                        <a:moveTo>
                          <a:pt x="144304" y="7144"/>
                        </a:moveTo>
                        <a:cubicBezTo>
                          <a:pt x="150971" y="7144"/>
                          <a:pt x="156686" y="12859"/>
                          <a:pt x="156686" y="19526"/>
                        </a:cubicBezTo>
                        <a:lnTo>
                          <a:pt x="156686" y="90011"/>
                        </a:lnTo>
                        <a:cubicBezTo>
                          <a:pt x="156686" y="96679"/>
                          <a:pt x="150971" y="102394"/>
                          <a:pt x="144304" y="102394"/>
                        </a:cubicBezTo>
                        <a:lnTo>
                          <a:pt x="19526" y="102394"/>
                        </a:lnTo>
                        <a:cubicBezTo>
                          <a:pt x="12859" y="102394"/>
                          <a:pt x="7144" y="96679"/>
                          <a:pt x="7144" y="90011"/>
                        </a:cubicBezTo>
                        <a:lnTo>
                          <a:pt x="7144" y="19526"/>
                        </a:lnTo>
                        <a:cubicBezTo>
                          <a:pt x="7144" y="12859"/>
                          <a:pt x="12859" y="7144"/>
                          <a:pt x="19526" y="7144"/>
                        </a:cubicBezTo>
                        <a:lnTo>
                          <a:pt x="144304" y="7144"/>
                        </a:ln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25" name="Freeform: Shape 24">
                    <a:extLst>
                      <a:ext uri="{FF2B5EF4-FFF2-40B4-BE49-F238E27FC236}">
                        <a16:creationId xmlns:a16="http://schemas.microsoft.com/office/drawing/2014/main" id="{A9C20C49-F855-4BC9-851B-B1FE03BD3A45}"/>
                      </a:ext>
                    </a:extLst>
                  </p:cNvPr>
                  <p:cNvSpPr/>
                  <p:nvPr/>
                </p:nvSpPr>
                <p:spPr>
                  <a:xfrm>
                    <a:off x="5502148" y="3896016"/>
                    <a:ext cx="152399" cy="47624"/>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26" name="Freeform: Shape 25">
                    <a:extLst>
                      <a:ext uri="{FF2B5EF4-FFF2-40B4-BE49-F238E27FC236}">
                        <a16:creationId xmlns:a16="http://schemas.microsoft.com/office/drawing/2014/main" id="{0E96D5AF-98B9-4609-B75A-F53A9C21CCE4}"/>
                      </a:ext>
                    </a:extLst>
                  </p:cNvPr>
                  <p:cNvSpPr/>
                  <p:nvPr/>
                </p:nvSpPr>
                <p:spPr>
                  <a:xfrm>
                    <a:off x="5135436" y="3896016"/>
                    <a:ext cx="152399" cy="47624"/>
                  </a:xfrm>
                  <a:custGeom>
                    <a:avLst/>
                    <a:gdLst>
                      <a:gd name="connsiteX0" fmla="*/ 7144 w 152400"/>
                      <a:gd name="connsiteY0" fmla="*/ 7144 h 47625"/>
                      <a:gd name="connsiteX1" fmla="*/ 148114 w 152400"/>
                      <a:gd name="connsiteY1" fmla="*/ 7144 h 47625"/>
                      <a:gd name="connsiteX2" fmla="*/ 148114 w 152400"/>
                      <a:gd name="connsiteY2" fmla="*/ 46196 h 47625"/>
                      <a:gd name="connsiteX3" fmla="*/ 7144 w 152400"/>
                      <a:gd name="connsiteY3" fmla="*/ 46196 h 47625"/>
                    </a:gdLst>
                    <a:ahLst/>
                    <a:cxnLst>
                      <a:cxn ang="0">
                        <a:pos x="connsiteX0" y="connsiteY0"/>
                      </a:cxn>
                      <a:cxn ang="0">
                        <a:pos x="connsiteX1" y="connsiteY1"/>
                      </a:cxn>
                      <a:cxn ang="0">
                        <a:pos x="connsiteX2" y="connsiteY2"/>
                      </a:cxn>
                      <a:cxn ang="0">
                        <a:pos x="connsiteX3" y="connsiteY3"/>
                      </a:cxn>
                    </a:cxnLst>
                    <a:rect l="l" t="t" r="r" b="b"/>
                    <a:pathLst>
                      <a:path w="152400" h="47625">
                        <a:moveTo>
                          <a:pt x="7144" y="7144"/>
                        </a:moveTo>
                        <a:lnTo>
                          <a:pt x="148114" y="7144"/>
                        </a:lnTo>
                        <a:lnTo>
                          <a:pt x="148114" y="46196"/>
                        </a:lnTo>
                        <a:lnTo>
                          <a:pt x="7144" y="46196"/>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a:solidFill>
                        <a:srgbClr val="505050"/>
                      </a:solidFill>
                      <a:latin typeface="Segoe UI"/>
                    </a:endParaRPr>
                  </a:p>
                </p:txBody>
              </p:sp>
              <p:sp>
                <p:nvSpPr>
                  <p:cNvPr id="27" name="Freeform: Shape 26">
                    <a:extLst>
                      <a:ext uri="{FF2B5EF4-FFF2-40B4-BE49-F238E27FC236}">
                        <a16:creationId xmlns:a16="http://schemas.microsoft.com/office/drawing/2014/main" id="{3687F85F-91CA-490C-979F-9F4D7AE46A0C}"/>
                      </a:ext>
                    </a:extLst>
                  </p:cNvPr>
                  <p:cNvSpPr/>
                  <p:nvPr/>
                </p:nvSpPr>
                <p:spPr>
                  <a:xfrm>
                    <a:off x="5214969" y="3328776"/>
                    <a:ext cx="375285" cy="237192"/>
                  </a:xfrm>
                  <a:custGeom>
                    <a:avLst/>
                    <a:gdLst>
                      <a:gd name="connsiteX0" fmla="*/ 30480 w 375285"/>
                      <a:gd name="connsiteY0" fmla="*/ 0 h 237192"/>
                      <a:gd name="connsiteX1" fmla="*/ 344805 w 375285"/>
                      <a:gd name="connsiteY1" fmla="*/ 0 h 237192"/>
                      <a:gd name="connsiteX2" fmla="*/ 375285 w 375285"/>
                      <a:gd name="connsiteY2" fmla="*/ 30480 h 237192"/>
                      <a:gd name="connsiteX3" fmla="*/ 375285 w 375285"/>
                      <a:gd name="connsiteY3" fmla="*/ 207645 h 237192"/>
                      <a:gd name="connsiteX4" fmla="*/ 366475 w 375285"/>
                      <a:gd name="connsiteY4" fmla="*/ 229315 h 237192"/>
                      <a:gd name="connsiteX5" fmla="*/ 347100 w 375285"/>
                      <a:gd name="connsiteY5" fmla="*/ 237192 h 237192"/>
                      <a:gd name="connsiteX6" fmla="*/ 28186 w 375285"/>
                      <a:gd name="connsiteY6" fmla="*/ 237192 h 237192"/>
                      <a:gd name="connsiteX7" fmla="*/ 8811 w 375285"/>
                      <a:gd name="connsiteY7" fmla="*/ 229315 h 237192"/>
                      <a:gd name="connsiteX8" fmla="*/ 0 w 375285"/>
                      <a:gd name="connsiteY8" fmla="*/ 207645 h 237192"/>
                      <a:gd name="connsiteX9" fmla="*/ 0 w 375285"/>
                      <a:gd name="connsiteY9" fmla="*/ 30480 h 237192"/>
                      <a:gd name="connsiteX10" fmla="*/ 30480 w 375285"/>
                      <a:gd name="connsiteY10" fmla="*/ 0 h 23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5285" h="237192">
                        <a:moveTo>
                          <a:pt x="30480" y="0"/>
                        </a:moveTo>
                        <a:lnTo>
                          <a:pt x="344805" y="0"/>
                        </a:lnTo>
                        <a:cubicBezTo>
                          <a:pt x="361950" y="0"/>
                          <a:pt x="375285" y="13335"/>
                          <a:pt x="375285" y="30480"/>
                        </a:cubicBezTo>
                        <a:lnTo>
                          <a:pt x="375285" y="207645"/>
                        </a:lnTo>
                        <a:cubicBezTo>
                          <a:pt x="375285" y="216218"/>
                          <a:pt x="371951" y="223838"/>
                          <a:pt x="366475" y="229315"/>
                        </a:cubicBezTo>
                        <a:lnTo>
                          <a:pt x="347100" y="237192"/>
                        </a:lnTo>
                        <a:lnTo>
                          <a:pt x="28186" y="237192"/>
                        </a:lnTo>
                        <a:lnTo>
                          <a:pt x="8811" y="229315"/>
                        </a:lnTo>
                        <a:cubicBezTo>
                          <a:pt x="3334" y="223838"/>
                          <a:pt x="0" y="216218"/>
                          <a:pt x="0" y="207645"/>
                        </a:cubicBezTo>
                        <a:lnTo>
                          <a:pt x="0" y="30480"/>
                        </a:lnTo>
                        <a:cubicBezTo>
                          <a:pt x="0" y="13335"/>
                          <a:pt x="13335" y="0"/>
                          <a:pt x="30480" y="0"/>
                        </a:cubicBezTo>
                        <a:close/>
                      </a:path>
                    </a:pathLst>
                  </a:custGeom>
                  <a:solidFill>
                    <a:srgbClr val="00E7CF"/>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dirty="0">
                      <a:solidFill>
                        <a:srgbClr val="505050"/>
                      </a:solidFill>
                      <a:latin typeface="Segoe UI"/>
                    </a:endParaRPr>
                  </a:p>
                </p:txBody>
              </p:sp>
              <p:sp>
                <p:nvSpPr>
                  <p:cNvPr id="28" name="Freeform: Shape 27">
                    <a:extLst>
                      <a:ext uri="{FF2B5EF4-FFF2-40B4-BE49-F238E27FC236}">
                        <a16:creationId xmlns:a16="http://schemas.microsoft.com/office/drawing/2014/main" id="{4A97EBA5-19C1-4E26-861F-64C3D04ED837}"/>
                      </a:ext>
                    </a:extLst>
                  </p:cNvPr>
                  <p:cNvSpPr/>
                  <p:nvPr/>
                </p:nvSpPr>
                <p:spPr>
                  <a:xfrm>
                    <a:off x="5001608" y="3567885"/>
                    <a:ext cx="799148" cy="236202"/>
                  </a:xfrm>
                  <a:custGeom>
                    <a:avLst/>
                    <a:gdLst>
                      <a:gd name="connsiteX0" fmla="*/ 381000 w 799147"/>
                      <a:gd name="connsiteY0" fmla="*/ 0 h 236200"/>
                      <a:gd name="connsiteX1" fmla="*/ 428625 w 799147"/>
                      <a:gd name="connsiteY1" fmla="*/ 0 h 236200"/>
                      <a:gd name="connsiteX2" fmla="*/ 428625 w 799147"/>
                      <a:gd name="connsiteY2" fmla="*/ 100945 h 236200"/>
                      <a:gd name="connsiteX3" fmla="*/ 774382 w 799147"/>
                      <a:gd name="connsiteY3" fmla="*/ 100945 h 236200"/>
                      <a:gd name="connsiteX4" fmla="*/ 799147 w 799147"/>
                      <a:gd name="connsiteY4" fmla="*/ 124758 h 236200"/>
                      <a:gd name="connsiteX5" fmla="*/ 799147 w 799147"/>
                      <a:gd name="connsiteY5" fmla="*/ 236200 h 236200"/>
                      <a:gd name="connsiteX6" fmla="*/ 751522 w 799147"/>
                      <a:gd name="connsiteY6" fmla="*/ 236200 h 236200"/>
                      <a:gd name="connsiteX7" fmla="*/ 751522 w 799147"/>
                      <a:gd name="connsiteY7" fmla="*/ 148570 h 236200"/>
                      <a:gd name="connsiteX8" fmla="*/ 428625 w 799147"/>
                      <a:gd name="connsiteY8" fmla="*/ 148570 h 236200"/>
                      <a:gd name="connsiteX9" fmla="*/ 428625 w 799147"/>
                      <a:gd name="connsiteY9" fmla="*/ 236200 h 236200"/>
                      <a:gd name="connsiteX10" fmla="*/ 381000 w 799147"/>
                      <a:gd name="connsiteY10" fmla="*/ 236200 h 236200"/>
                      <a:gd name="connsiteX11" fmla="*/ 381000 w 799147"/>
                      <a:gd name="connsiteY11" fmla="*/ 148570 h 236200"/>
                      <a:gd name="connsiteX12" fmla="*/ 47625 w 799147"/>
                      <a:gd name="connsiteY12" fmla="*/ 148570 h 236200"/>
                      <a:gd name="connsiteX13" fmla="*/ 47625 w 799147"/>
                      <a:gd name="connsiteY13" fmla="*/ 236200 h 236200"/>
                      <a:gd name="connsiteX14" fmla="*/ 0 w 799147"/>
                      <a:gd name="connsiteY14" fmla="*/ 236200 h 236200"/>
                      <a:gd name="connsiteX15" fmla="*/ 0 w 799147"/>
                      <a:gd name="connsiteY15" fmla="*/ 124758 h 236200"/>
                      <a:gd name="connsiteX16" fmla="*/ 23812 w 799147"/>
                      <a:gd name="connsiteY16" fmla="*/ 100945 h 236200"/>
                      <a:gd name="connsiteX17" fmla="*/ 381000 w 799147"/>
                      <a:gd name="connsiteY17" fmla="*/ 100945 h 23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9147" h="236200">
                        <a:moveTo>
                          <a:pt x="381000" y="0"/>
                        </a:moveTo>
                        <a:lnTo>
                          <a:pt x="428625" y="0"/>
                        </a:lnTo>
                        <a:lnTo>
                          <a:pt x="428625" y="100945"/>
                        </a:lnTo>
                        <a:lnTo>
                          <a:pt x="774382" y="100945"/>
                        </a:lnTo>
                        <a:cubicBezTo>
                          <a:pt x="787717" y="100945"/>
                          <a:pt x="798195" y="111423"/>
                          <a:pt x="799147" y="124758"/>
                        </a:cubicBezTo>
                        <a:lnTo>
                          <a:pt x="799147" y="236200"/>
                        </a:lnTo>
                        <a:lnTo>
                          <a:pt x="751522" y="236200"/>
                        </a:lnTo>
                        <a:lnTo>
                          <a:pt x="751522" y="148570"/>
                        </a:lnTo>
                        <a:lnTo>
                          <a:pt x="428625" y="148570"/>
                        </a:lnTo>
                        <a:lnTo>
                          <a:pt x="428625" y="236200"/>
                        </a:lnTo>
                        <a:lnTo>
                          <a:pt x="381000" y="236200"/>
                        </a:lnTo>
                        <a:lnTo>
                          <a:pt x="381000" y="148570"/>
                        </a:lnTo>
                        <a:lnTo>
                          <a:pt x="47625" y="148570"/>
                        </a:lnTo>
                        <a:lnTo>
                          <a:pt x="47625" y="236200"/>
                        </a:lnTo>
                        <a:lnTo>
                          <a:pt x="0" y="236200"/>
                        </a:lnTo>
                        <a:lnTo>
                          <a:pt x="0" y="124758"/>
                        </a:lnTo>
                        <a:cubicBezTo>
                          <a:pt x="0" y="111423"/>
                          <a:pt x="10477" y="100945"/>
                          <a:pt x="23812" y="100945"/>
                        </a:cubicBezTo>
                        <a:lnTo>
                          <a:pt x="381000" y="100945"/>
                        </a:lnTo>
                        <a:close/>
                      </a:path>
                    </a:pathLst>
                  </a:custGeom>
                  <a:solidFill>
                    <a:srgbClr val="3D3D40"/>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7">
                      <a:defRPr/>
                    </a:pPr>
                    <a:endParaRPr lang="en-IN" dirty="0">
                      <a:solidFill>
                        <a:srgbClr val="505050"/>
                      </a:solidFill>
                      <a:latin typeface="Segoe UI"/>
                    </a:endParaRPr>
                  </a:p>
                </p:txBody>
              </p:sp>
            </p:grpSp>
          </p:grpSp>
        </p:grpSp>
        <p:pic>
          <p:nvPicPr>
            <p:cNvPr id="11" name="Graphic 10" descr="Image">
              <a:extLst>
                <a:ext uri="{FF2B5EF4-FFF2-40B4-BE49-F238E27FC236}">
                  <a16:creationId xmlns:a16="http://schemas.microsoft.com/office/drawing/2014/main" id="{1DCB7B0C-BE8F-4E56-A8EC-D37E02BA4FF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321" y="5314370"/>
              <a:ext cx="457200" cy="457200"/>
            </a:xfrm>
            <a:prstGeom prst="rect">
              <a:avLst/>
            </a:prstGeom>
          </p:spPr>
        </p:pic>
        <p:pic>
          <p:nvPicPr>
            <p:cNvPr id="12" name="Graphic 11" descr="Web design">
              <a:extLst>
                <a:ext uri="{FF2B5EF4-FFF2-40B4-BE49-F238E27FC236}">
                  <a16:creationId xmlns:a16="http://schemas.microsoft.com/office/drawing/2014/main" id="{B44BDC4E-14A9-4B06-832A-EF4ACAE2CF0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856" y="4504175"/>
              <a:ext cx="425374" cy="425374"/>
            </a:xfrm>
            <a:prstGeom prst="rect">
              <a:avLst/>
            </a:prstGeom>
          </p:spPr>
        </p:pic>
      </p:grpSp>
      <p:pic>
        <p:nvPicPr>
          <p:cNvPr id="41" name="Picture 40" descr="A screenshot of a computer&#10;&#10;Description automatically generated">
            <a:extLst>
              <a:ext uri="{FF2B5EF4-FFF2-40B4-BE49-F238E27FC236}">
                <a16:creationId xmlns:a16="http://schemas.microsoft.com/office/drawing/2014/main" id="{367B6E77-A02D-41F1-BC06-B40581F1E9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5770" y="1011261"/>
            <a:ext cx="5430876" cy="322701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2" name="Picture 41" descr="A screenshot of a computer&#10;&#10;Description automatically generated">
            <a:extLst>
              <a:ext uri="{FF2B5EF4-FFF2-40B4-BE49-F238E27FC236}">
                <a16:creationId xmlns:a16="http://schemas.microsoft.com/office/drawing/2014/main" id="{38732BF0-EC82-44B8-BE22-7ED53EAAB2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51936" y="2690975"/>
            <a:ext cx="4746291" cy="2798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3" name="Picture 42">
            <a:extLst>
              <a:ext uri="{FF2B5EF4-FFF2-40B4-BE49-F238E27FC236}">
                <a16:creationId xmlns:a16="http://schemas.microsoft.com/office/drawing/2014/main" id="{F888FE64-6E94-4B7D-9FCE-DF4F874D62F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7207696" y="4478828"/>
            <a:ext cx="2851467" cy="1710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4" name="Picture 43">
            <a:extLst>
              <a:ext uri="{FF2B5EF4-FFF2-40B4-BE49-F238E27FC236}">
                <a16:creationId xmlns:a16="http://schemas.microsoft.com/office/drawing/2014/main" id="{FAAC70CF-F3FD-4EFA-A72F-92CC5A6D2B5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0355332" y="4478829"/>
            <a:ext cx="962271" cy="1741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21437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Form success settings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2539157"/>
          </a:xfrm>
        </p:spPr>
        <p:txBody>
          <a:bodyPr/>
          <a:lstStyle/>
          <a:p>
            <a:r>
              <a:rPr lang="en-US" dirty="0"/>
              <a:t>The form success settings determine the actions that are taken when a form is successfully submitted to a portal.</a:t>
            </a:r>
          </a:p>
          <a:p>
            <a:pPr marL="342900" lvl="1" indent="-342900">
              <a:buFont typeface="Arial" panose="020B0604020202020204" pitchFamily="34" charset="0"/>
              <a:buChar char="•"/>
            </a:pPr>
            <a:r>
              <a:rPr lang="en-US" b="1" dirty="0"/>
              <a:t>Show success message </a:t>
            </a:r>
            <a:r>
              <a:rPr lang="en-US" dirty="0"/>
              <a:t>- Shows a message when a form is submitted.</a:t>
            </a:r>
          </a:p>
          <a:p>
            <a:pPr marL="342900" lvl="1" indent="-342900">
              <a:buFont typeface="Arial" panose="020B0604020202020204" pitchFamily="34" charset="0"/>
              <a:buChar char="•"/>
            </a:pPr>
            <a:r>
              <a:rPr lang="en-US" b="1" dirty="0"/>
              <a:t>Redirect to webpage </a:t>
            </a:r>
            <a:r>
              <a:rPr lang="en-US" dirty="0"/>
              <a:t>- Automatically navigates to a webpage on success of the form submission.</a:t>
            </a:r>
          </a:p>
          <a:p>
            <a:pPr marL="342900" lvl="1" indent="-342900">
              <a:buFont typeface="Arial" panose="020B0604020202020204" pitchFamily="34" charset="0"/>
              <a:buChar char="•"/>
            </a:pPr>
            <a:r>
              <a:rPr lang="en-US" b="1" dirty="0"/>
              <a:t>Redirect to URL </a:t>
            </a:r>
            <a:r>
              <a:rPr lang="en-US" dirty="0"/>
              <a:t>- Redirects to a URL (portal or external).</a:t>
            </a:r>
          </a:p>
        </p:txBody>
      </p:sp>
    </p:spTree>
    <p:extLst>
      <p:ext uri="{BB962C8B-B14F-4D97-AF65-F5344CB8AC3E}">
        <p14:creationId xmlns:p14="http://schemas.microsoft.com/office/powerpoint/2010/main" val="41451352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Basic form metadata</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3462486"/>
          </a:xfrm>
        </p:spPr>
        <p:txBody>
          <a:bodyPr/>
          <a:lstStyle/>
          <a:p>
            <a:r>
              <a:rPr lang="en-US" dirty="0"/>
              <a:t>Basic form metadata records allow you to control the appearance and behavior of individual form elements, including:</a:t>
            </a:r>
          </a:p>
          <a:p>
            <a:pPr marL="342900" lvl="1" indent="-342900">
              <a:buFont typeface="Arial" panose="020B0604020202020204" pitchFamily="34" charset="0"/>
              <a:buChar char="•"/>
            </a:pPr>
            <a:r>
              <a:rPr lang="en-US" dirty="0"/>
              <a:t>Appearance of the columns, sections, and tabs. An individual column's default values, validation behavior, and other aspects can be defined.</a:t>
            </a:r>
          </a:p>
          <a:p>
            <a:pPr marL="342900" lvl="1" indent="-342900">
              <a:buFont typeface="Arial" panose="020B0604020202020204" pitchFamily="34" charset="0"/>
              <a:buChar char="•"/>
            </a:pPr>
            <a:r>
              <a:rPr lang="en-US" dirty="0" err="1"/>
              <a:t>Subgrids</a:t>
            </a:r>
            <a:r>
              <a:rPr lang="en-US" dirty="0"/>
              <a:t> configuration, which allows you to define actions for related records, similar to table list actions.</a:t>
            </a:r>
          </a:p>
          <a:p>
            <a:pPr marL="342900" lvl="1" indent="-342900">
              <a:buFont typeface="Arial" panose="020B0604020202020204" pitchFamily="34" charset="0"/>
              <a:buChar char="•"/>
            </a:pPr>
            <a:r>
              <a:rPr lang="en-US" dirty="0"/>
              <a:t>Behavior of notes and timeline sections, and if new records can be added. This option is commonly used to allow portal users to enter comments about the record, for example, a case in process.</a:t>
            </a:r>
          </a:p>
        </p:txBody>
      </p:sp>
    </p:spTree>
    <p:extLst>
      <p:ext uri="{BB962C8B-B14F-4D97-AF65-F5344CB8AC3E}">
        <p14:creationId xmlns:p14="http://schemas.microsoft.com/office/powerpoint/2010/main" val="3283154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4970EA-30CF-4E9D-BD6A-02E275A5C692}"/>
              </a:ext>
              <a:ext uri="{C183D7F6-B498-43B3-948B-1728B52AA6E4}">
                <adec:decorative xmlns:adec="http://schemas.microsoft.com/office/drawing/2017/decorative" val="1"/>
              </a:ext>
            </a:extLst>
          </p:cNvPr>
          <p:cNvSpPr/>
          <p:nvPr/>
        </p:nvSpPr>
        <p:spPr bwMode="auto">
          <a:xfrm>
            <a:off x="5827594" y="1864466"/>
            <a:ext cx="5782880" cy="3666290"/>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864466"/>
            <a:ext cx="5158959"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 defTabSz="914400">
              <a:spcAft>
                <a:spcPct val="20000"/>
              </a:spcAft>
              <a:buSzTx/>
              <a:defRPr/>
            </a:pPr>
            <a:r>
              <a:rPr lang="en-US" sz="2400" dirty="0"/>
              <a:t>The </a:t>
            </a:r>
            <a:r>
              <a:rPr lang="en-US" sz="2400" b="1" dirty="0"/>
              <a:t>Portal Checker</a:t>
            </a:r>
            <a:r>
              <a:rPr lang="en-US" sz="2400" dirty="0"/>
              <a:t> feature is available in the Power Apps Portals admin center and will run diagnostic checks to protect and advise against common issues that might be encountered when operating a portal.</a:t>
            </a:r>
          </a:p>
          <a:p>
            <a:pPr marL="15240" marR="0" lvl="0" algn="l" defTabSz="914400" rtl="0" eaLnBrk="1" fontAlgn="auto" latinLnBrk="0" hangingPunct="1">
              <a:lnSpc>
                <a:spcPct val="100000"/>
              </a:lnSpc>
              <a:spcBef>
                <a:spcPct val="20000"/>
              </a:spcBef>
              <a:spcAft>
                <a:spcPct val="20000"/>
              </a:spcAft>
              <a:buClrTx/>
              <a:buSzTx/>
              <a:tabLst/>
              <a:defRPr/>
            </a:pPr>
            <a:endParaRPr kumimoji="0" lang="en-US" sz="1300" b="0" i="0" u="none" strike="noStrike" kern="1200" cap="none" spc="0" normalizeH="0" baseline="0" noProof="0" dirty="0">
              <a:ln>
                <a:noFill/>
              </a:ln>
              <a:solidFill>
                <a:srgbClr val="000000"/>
              </a:solidFill>
              <a:effectLst/>
              <a:uLnTx/>
              <a:uFillTx/>
              <a:latin typeface="Segoe UI"/>
              <a:cs typeface="Arial" pitchFamily="34" charset="0"/>
            </a:endParaRPr>
          </a:p>
          <a:p>
            <a:endParaRPr lang="en-US" sz="2400" dirty="0"/>
          </a:p>
        </p:txBody>
      </p:sp>
      <p:pic>
        <p:nvPicPr>
          <p:cNvPr id="2" name="New picture" descr="Screenshot of the Run Portal Checker with diagnostic results listed.">
            <a:extLst>
              <a:ext uri="{FF2B5EF4-FFF2-40B4-BE49-F238E27FC236}">
                <a16:creationId xmlns:a16="http://schemas.microsoft.com/office/drawing/2014/main" id="{BC4A4E0E-496F-4147-9D86-A8296A597187}"/>
              </a:ext>
            </a:extLst>
          </p:cNvPr>
          <p:cNvPicPr/>
          <p:nvPr/>
        </p:nvPicPr>
        <p:blipFill>
          <a:blip r:embed="rId3"/>
          <a:stretch>
            <a:fillRect/>
          </a:stretch>
        </p:blipFill>
        <p:spPr>
          <a:xfrm>
            <a:off x="6155143" y="2224544"/>
            <a:ext cx="5181600" cy="2946133"/>
          </a:xfrm>
          <a:prstGeom prst="rect">
            <a:avLst/>
          </a:prstGeom>
        </p:spPr>
      </p:pic>
      <p:sp>
        <p:nvSpPr>
          <p:cNvPr id="4" name="Title 3">
            <a:extLst>
              <a:ext uri="{FF2B5EF4-FFF2-40B4-BE49-F238E27FC236}">
                <a16:creationId xmlns:a16="http://schemas.microsoft.com/office/drawing/2014/main" id="{61F6749B-A003-4EC7-9078-E307FAA28553}"/>
              </a:ext>
            </a:extLst>
          </p:cNvPr>
          <p:cNvSpPr>
            <a:spLocks noGrp="1"/>
          </p:cNvSpPr>
          <p:nvPr>
            <p:ph type="title" idx="4294967295"/>
          </p:nvPr>
        </p:nvSpPr>
        <p:spPr/>
        <p:txBody>
          <a:bodyPr/>
          <a:lstStyle/>
          <a:p>
            <a:r>
              <a:rPr lang="en-US" dirty="0"/>
              <a:t>Portal Checker</a:t>
            </a:r>
          </a:p>
        </p:txBody>
      </p:sp>
    </p:spTree>
    <p:extLst>
      <p:ext uri="{BB962C8B-B14F-4D97-AF65-F5344CB8AC3E}">
        <p14:creationId xmlns:p14="http://schemas.microsoft.com/office/powerpoint/2010/main" val="12729808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Overview of portal security</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244028"/>
            <a:ext cx="11018838" cy="461665"/>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Users of Power Apps portals are tracked in Microsoft </a:t>
            </a:r>
            <a:r>
              <a:rPr lang="en-US" sz="2400" dirty="0" err="1">
                <a:latin typeface="+mn-lt"/>
              </a:rPr>
              <a:t>Dataverse</a:t>
            </a:r>
            <a:r>
              <a:rPr lang="en-US" sz="2400" dirty="0">
                <a:latin typeface="+mn-lt"/>
              </a:rPr>
              <a:t> as contacts.</a:t>
            </a:r>
          </a:p>
        </p:txBody>
      </p:sp>
      <p:pic>
        <p:nvPicPr>
          <p:cNvPr id="2" name="Picture 1">
            <a:extLst>
              <a:ext uri="{FF2B5EF4-FFF2-40B4-BE49-F238E27FC236}">
                <a16:creationId xmlns:a16="http://schemas.microsoft.com/office/drawing/2014/main" id="{7E5CFF52-CE0F-4AC1-97CA-AA820D02D0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70410" y="1828800"/>
            <a:ext cx="8046418" cy="4572000"/>
          </a:xfrm>
          <a:prstGeom prst="rect">
            <a:avLst/>
          </a:prstGeom>
          <a:ln w="3175">
            <a:solidFill>
              <a:schemeClr val="tx1"/>
            </a:solidFill>
          </a:ln>
        </p:spPr>
      </p:pic>
    </p:spTree>
    <p:extLst>
      <p:ext uri="{BB962C8B-B14F-4D97-AF65-F5344CB8AC3E}">
        <p14:creationId xmlns:p14="http://schemas.microsoft.com/office/powerpoint/2010/main" val="23015279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Contact extensions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3539430"/>
          </a:xfrm>
        </p:spPr>
        <p:txBody>
          <a:bodyPr/>
          <a:lstStyle/>
          <a:p>
            <a:r>
              <a:rPr lang="en-US" dirty="0"/>
              <a:t>To support authentication, Power Apps portals extends the Contact entity and adds the External Identity entity.</a:t>
            </a:r>
          </a:p>
          <a:p>
            <a:pPr marL="342900" lvl="1" indent="-342900">
              <a:buFont typeface="Arial" panose="020B0604020202020204" pitchFamily="34" charset="0"/>
              <a:buChar char="•"/>
            </a:pPr>
            <a:r>
              <a:rPr lang="en-US" dirty="0"/>
              <a:t>Control parts of the authentication process, for example, if sign-in is enabled for the contact.</a:t>
            </a:r>
          </a:p>
          <a:p>
            <a:pPr marL="342900" lvl="1" indent="-342900">
              <a:buFont typeface="Arial" panose="020B0604020202020204" pitchFamily="34" charset="0"/>
              <a:buChar char="•"/>
            </a:pPr>
            <a:r>
              <a:rPr lang="en-US" dirty="0"/>
              <a:t>Access portal-specific contact information.</a:t>
            </a:r>
          </a:p>
          <a:p>
            <a:pPr marL="342900" lvl="1" indent="-342900">
              <a:buFont typeface="Arial" panose="020B0604020202020204" pitchFamily="34" charset="0"/>
              <a:buChar char="•"/>
            </a:pPr>
            <a:r>
              <a:rPr lang="en-US" dirty="0"/>
              <a:t>Provide registration and profile management forms for the portal.</a:t>
            </a:r>
          </a:p>
          <a:p>
            <a:pPr marL="342900" lvl="1" indent="-342900">
              <a:buFont typeface="Arial" panose="020B0604020202020204" pitchFamily="34" charset="0"/>
              <a:buChar char="•"/>
            </a:pPr>
            <a:r>
              <a:rPr lang="en-US" dirty="0"/>
              <a:t>Support password-based local authentication.</a:t>
            </a:r>
          </a:p>
          <a:p>
            <a:pPr marL="342900" lvl="1" indent="-342900">
              <a:buFont typeface="Arial" panose="020B0604020202020204" pitchFamily="34" charset="0"/>
              <a:buChar char="•"/>
            </a:pPr>
            <a:r>
              <a:rPr lang="en-US" dirty="0"/>
              <a:t>Enforce password and lockout policies.</a:t>
            </a:r>
          </a:p>
          <a:p>
            <a:pPr marL="342900" lvl="1" indent="-342900">
              <a:buFont typeface="Arial" panose="020B0604020202020204" pitchFamily="34" charset="0"/>
              <a:buChar char="•"/>
            </a:pPr>
            <a:r>
              <a:rPr lang="en-US" dirty="0"/>
              <a:t>Manage user's identities when external providers are used.</a:t>
            </a:r>
          </a:p>
        </p:txBody>
      </p:sp>
    </p:spTree>
    <p:extLst>
      <p:ext uri="{BB962C8B-B14F-4D97-AF65-F5344CB8AC3E}">
        <p14:creationId xmlns:p14="http://schemas.microsoft.com/office/powerpoint/2010/main" val="1179775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4970EA-30CF-4E9D-BD6A-02E275A5C692}"/>
              </a:ext>
              <a:ext uri="{C183D7F6-B498-43B3-948B-1728B52AA6E4}">
                <adec:decorative xmlns:adec="http://schemas.microsoft.com/office/drawing/2017/decorative" val="1"/>
              </a:ext>
            </a:extLst>
          </p:cNvPr>
          <p:cNvSpPr/>
          <p:nvPr/>
        </p:nvSpPr>
        <p:spPr bwMode="auto">
          <a:xfrm>
            <a:off x="5418161" y="1801511"/>
            <a:ext cx="6192313" cy="3852077"/>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801511"/>
            <a:ext cx="4900427" cy="3852077"/>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500" b="1" i="0" u="none" strike="noStrike" kern="1200" cap="none" spc="0" normalizeH="0" baseline="0" noProof="0" dirty="0">
                <a:ln>
                  <a:noFill/>
                </a:ln>
                <a:solidFill>
                  <a:srgbClr val="000000"/>
                </a:solidFill>
                <a:effectLst/>
                <a:uLnTx/>
                <a:uFillTx/>
                <a:latin typeface="Segoe UI"/>
                <a:cs typeface="Arial" pitchFamily="34" charset="0"/>
              </a:rPr>
              <a:t>Local authentication</a:t>
            </a:r>
            <a:r>
              <a:rPr kumimoji="0" lang="en-US" sz="1500" b="0" i="0" u="none" strike="noStrike" kern="1200" cap="none" spc="0" normalizeH="0" baseline="0" noProof="0" dirty="0">
                <a:ln>
                  <a:noFill/>
                </a:ln>
                <a:solidFill>
                  <a:srgbClr val="000000"/>
                </a:solidFill>
                <a:effectLst/>
                <a:uLnTx/>
                <a:uFillTx/>
                <a:latin typeface="Segoe UI"/>
                <a:cs typeface="Arial" pitchFamily="34" charset="0"/>
              </a:rPr>
              <a:t> - Common forms-based authentication with usernames and password hashtags are stored in the </a:t>
            </a:r>
            <a:r>
              <a:rPr kumimoji="0" lang="en-US" sz="1500" b="0" i="0" u="none" strike="noStrike" kern="1200" cap="none" spc="0" normalizeH="0" baseline="0" noProof="0" dirty="0" err="1">
                <a:ln>
                  <a:noFill/>
                </a:ln>
                <a:solidFill>
                  <a:srgbClr val="000000"/>
                </a:solidFill>
                <a:effectLst/>
                <a:uLnTx/>
                <a:uFillTx/>
                <a:latin typeface="Segoe UI"/>
                <a:cs typeface="Arial" pitchFamily="34" charset="0"/>
              </a:rPr>
              <a:t>Dataverse</a:t>
            </a:r>
            <a:r>
              <a:rPr kumimoji="0" lang="en-US" sz="1500" b="0" i="0" u="none" strike="noStrike" kern="1200" cap="none" spc="0" normalizeH="0" baseline="0" noProof="0" dirty="0">
                <a:ln>
                  <a:noFill/>
                </a:ln>
                <a:solidFill>
                  <a:srgbClr val="000000"/>
                </a:solidFill>
                <a:effectLst/>
                <a:uLnTx/>
                <a:uFillTx/>
                <a:latin typeface="Segoe UI"/>
                <a:cs typeface="Arial" pitchFamily="34" charset="0"/>
              </a:rPr>
              <a:t> contact record.</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500" b="1" i="0" u="none" strike="noStrike" kern="1200" cap="none" spc="0" normalizeH="0" baseline="0" noProof="0" dirty="0">
                <a:ln>
                  <a:noFill/>
                </a:ln>
                <a:solidFill>
                  <a:srgbClr val="000000"/>
                </a:solidFill>
                <a:effectLst/>
                <a:uLnTx/>
                <a:uFillTx/>
                <a:latin typeface="Segoe UI"/>
                <a:cs typeface="Arial" pitchFamily="34" charset="0"/>
              </a:rPr>
              <a:t>External authentication</a:t>
            </a:r>
            <a:r>
              <a:rPr kumimoji="0" lang="en-US" sz="1500" b="0" i="0" u="none" strike="noStrike" kern="1200" cap="none" spc="0" normalizeH="0" baseline="0" noProof="0" dirty="0">
                <a:ln>
                  <a:noFill/>
                </a:ln>
                <a:solidFill>
                  <a:srgbClr val="000000"/>
                </a:solidFill>
                <a:effectLst/>
                <a:uLnTx/>
                <a:uFillTx/>
                <a:latin typeface="Segoe UI"/>
                <a:cs typeface="Arial" pitchFamily="34" charset="0"/>
              </a:rPr>
              <a:t> - Credentials and password management are handled by other identity providers. Supported authentication providers include:</a:t>
            </a:r>
          </a:p>
          <a:p>
            <a:pPr marL="889000" marR="0" lvl="1" indent="-365760" algn="l" defTabSz="914400" rtl="0" eaLnBrk="1" fontAlgn="auto" latinLnBrk="0" hangingPunct="1">
              <a:lnSpc>
                <a:spcPct val="100000"/>
              </a:lnSpc>
              <a:spcBef>
                <a:spcPct val="20000"/>
              </a:spcBef>
              <a:spcAft>
                <a:spcPct val="2000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Segoe UI"/>
                <a:cs typeface="Arial" pitchFamily="34" charset="0"/>
              </a:rPr>
              <a:t>OAuth2 (Microsoft, Twitter, Facebook, Google, LinkedIn, Yahoo)</a:t>
            </a:r>
          </a:p>
          <a:p>
            <a:pPr marL="889000" marR="0" lvl="1" indent="-365760" algn="l" defTabSz="914400" rtl="0" eaLnBrk="1" fontAlgn="auto" latinLnBrk="0" hangingPunct="1">
              <a:lnSpc>
                <a:spcPct val="100000"/>
              </a:lnSpc>
              <a:spcBef>
                <a:spcPct val="20000"/>
              </a:spcBef>
              <a:spcAft>
                <a:spcPct val="2000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Segoe UI"/>
                <a:cs typeface="Arial" pitchFamily="34" charset="0"/>
              </a:rPr>
              <a:t>Open ID (Azure Active Directory, Azure Active Directory B2C)</a:t>
            </a:r>
          </a:p>
          <a:p>
            <a:pPr marL="889000" marR="0" lvl="1" indent="-365760" algn="l" defTabSz="914400" rtl="0" eaLnBrk="1" fontAlgn="auto" latinLnBrk="0" hangingPunct="1">
              <a:lnSpc>
                <a:spcPct val="100000"/>
              </a:lnSpc>
              <a:spcBef>
                <a:spcPct val="20000"/>
              </a:spcBef>
              <a:spcAft>
                <a:spcPct val="20000"/>
              </a:spcAft>
              <a:buClrTx/>
              <a:buSzTx/>
              <a:buFontTx/>
              <a:buChar char="•"/>
              <a:tabLst/>
              <a:defRPr/>
            </a:pPr>
            <a:r>
              <a:rPr kumimoji="0" lang="en-US" sz="1400" b="0" i="0" u="none" strike="noStrike" kern="1200" cap="none" spc="0" normalizeH="0" baseline="0" noProof="0" dirty="0">
                <a:ln>
                  <a:noFill/>
                </a:ln>
                <a:solidFill>
                  <a:srgbClr val="000000"/>
                </a:solidFill>
                <a:effectLst/>
                <a:uLnTx/>
                <a:uFillTx/>
                <a:latin typeface="Segoe UI"/>
                <a:cs typeface="Arial" pitchFamily="34" charset="0"/>
              </a:rPr>
              <a:t>WS-Federation and SAML 2.0. These providers are used for integration with on-premises Active Directory and other identity services.</a:t>
            </a:r>
          </a:p>
          <a:p>
            <a:endParaRPr lang="en-US" sz="2400" dirty="0"/>
          </a:p>
        </p:txBody>
      </p:sp>
      <p:sp>
        <p:nvSpPr>
          <p:cNvPr id="6" name="Subtitle">
            <a:extLst>
              <a:ext uri="{FF2B5EF4-FFF2-40B4-BE49-F238E27FC236}">
                <a16:creationId xmlns:a16="http://schemas.microsoft.com/office/drawing/2014/main" id="{D8EC036A-429A-4785-881B-A30D390F7152}"/>
              </a:ext>
            </a:extLst>
          </p:cNvPr>
          <p:cNvSpPr txBox="1">
            <a:spLocks/>
          </p:cNvSpPr>
          <p:nvPr/>
        </p:nvSpPr>
        <p:spPr>
          <a:xfrm>
            <a:off x="393128" y="1216736"/>
            <a:ext cx="11018838" cy="584775"/>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latin typeface="+mn-lt"/>
              </a:rPr>
              <a:t>Portal users can authenticate by using the following methods:</a:t>
            </a:r>
          </a:p>
        </p:txBody>
      </p:sp>
      <p:pic>
        <p:nvPicPr>
          <p:cNvPr id="2" name="Picture 1">
            <a:extLst>
              <a:ext uri="{FF2B5EF4-FFF2-40B4-BE49-F238E27FC236}">
                <a16:creationId xmlns:a16="http://schemas.microsoft.com/office/drawing/2014/main" id="{C85FE7EF-FE3F-412D-A05D-CD8D95C1CE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63652" y="2304728"/>
            <a:ext cx="6096000" cy="2711440"/>
          </a:xfrm>
          <a:prstGeom prst="rect">
            <a:avLst/>
          </a:prstGeom>
          <a:ln w="3175">
            <a:solidFill>
              <a:schemeClr val="tx1"/>
            </a:solidFill>
          </a:ln>
        </p:spPr>
      </p:pic>
      <p:sp>
        <p:nvSpPr>
          <p:cNvPr id="4" name="Title 3">
            <a:extLst>
              <a:ext uri="{FF2B5EF4-FFF2-40B4-BE49-F238E27FC236}">
                <a16:creationId xmlns:a16="http://schemas.microsoft.com/office/drawing/2014/main" id="{D3C1EA1D-46C9-48DE-B733-755DCBFA8324}"/>
              </a:ext>
            </a:extLst>
          </p:cNvPr>
          <p:cNvSpPr>
            <a:spLocks noGrp="1"/>
          </p:cNvSpPr>
          <p:nvPr>
            <p:ph type="title" idx="4294967295"/>
          </p:nvPr>
        </p:nvSpPr>
        <p:spPr/>
        <p:txBody>
          <a:bodyPr/>
          <a:lstStyle/>
          <a:p>
            <a:r>
              <a:rPr lang="en-US" dirty="0"/>
              <a:t>Authentication</a:t>
            </a:r>
          </a:p>
        </p:txBody>
      </p:sp>
    </p:spTree>
    <p:extLst>
      <p:ext uri="{BB962C8B-B14F-4D97-AF65-F5344CB8AC3E}">
        <p14:creationId xmlns:p14="http://schemas.microsoft.com/office/powerpoint/2010/main" val="26581910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79038B-B680-4715-B15B-E6327C11934B}"/>
              </a:ext>
              <a:ext uri="{C183D7F6-B498-43B3-948B-1728B52AA6E4}">
                <adec:decorative xmlns:adec="http://schemas.microsoft.com/office/drawing/2017/decorative" val="1"/>
              </a:ext>
            </a:extLst>
          </p:cNvPr>
          <p:cNvSpPr/>
          <p:nvPr/>
        </p:nvSpPr>
        <p:spPr bwMode="auto">
          <a:xfrm>
            <a:off x="584199" y="2266097"/>
            <a:ext cx="11221114" cy="3356781"/>
          </a:xfrm>
          <a:prstGeom prst="rect">
            <a:avLst/>
          </a:prstGeom>
          <a:ln w="19050">
            <a:solidFill>
              <a:schemeClr val="accent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a:extLst>
              <a:ext uri="{FF2B5EF4-FFF2-40B4-BE49-F238E27FC236}">
                <a16:creationId xmlns:a16="http://schemas.microsoft.com/office/drawing/2014/main" id="{E981E828-B302-485B-9010-2B3E391CDBF0}"/>
              </a:ext>
            </a:extLst>
          </p:cNvPr>
          <p:cNvSpPr>
            <a:spLocks noGrp="1"/>
          </p:cNvSpPr>
          <p:nvPr>
            <p:ph type="title"/>
          </p:nvPr>
        </p:nvSpPr>
        <p:spPr>
          <a:xfrm>
            <a:off x="588263" y="457200"/>
            <a:ext cx="11018520" cy="548640"/>
          </a:xfrm>
        </p:spPr>
        <p:txBody>
          <a:bodyPr/>
          <a:lstStyle>
            <a:lvl1pPr>
              <a:defRPr>
                <a:solidFill>
                  <a:schemeClr val="tx1"/>
                </a:solidFill>
              </a:defRPr>
            </a:lvl1pPr>
          </a:lstStyle>
          <a:p>
            <a:r>
              <a:rPr lang="en-US" dirty="0"/>
              <a:t>Authorization</a:t>
            </a:r>
          </a:p>
        </p:txBody>
      </p:sp>
      <p:sp>
        <p:nvSpPr>
          <p:cNvPr id="5" name="Subtitle">
            <a:extLst>
              <a:ext uri="{FF2B5EF4-FFF2-40B4-BE49-F238E27FC236}">
                <a16:creationId xmlns:a16="http://schemas.microsoft.com/office/drawing/2014/main" id="{0510606E-FB1C-411E-A555-06385D910416}"/>
              </a:ext>
            </a:extLst>
          </p:cNvPr>
          <p:cNvSpPr txBox="1">
            <a:spLocks/>
          </p:cNvSpPr>
          <p:nvPr/>
        </p:nvSpPr>
        <p:spPr>
          <a:xfrm>
            <a:off x="584200" y="1435100"/>
            <a:ext cx="11018838" cy="830997"/>
          </a:xfrm>
          <a:prstGeom prst="rect">
            <a:avLst/>
          </a:prstGeom>
        </p:spPr>
        <p:txBody>
          <a:bodyPr vert="horz" wrap="square" lIns="0" tIns="45720" rIns="0" bIns="4572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After the user is authenticated and associated with a contact, Power Apps portals uses numerous tables to define authorization, that is, what a user is allowed to do.</a:t>
            </a:r>
          </a:p>
        </p:txBody>
      </p:sp>
      <p:pic>
        <p:nvPicPr>
          <p:cNvPr id="2" name="Picture 1">
            <a:extLst>
              <a:ext uri="{FF2B5EF4-FFF2-40B4-BE49-F238E27FC236}">
                <a16:creationId xmlns:a16="http://schemas.microsoft.com/office/drawing/2014/main" id="{228E1736-6B1A-43E5-BDDC-22930C27854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8101" y="2448477"/>
            <a:ext cx="6159368" cy="2986649"/>
          </a:xfrm>
          <a:prstGeom prst="rect">
            <a:avLst/>
          </a:prstGeom>
          <a:ln>
            <a:solidFill>
              <a:schemeClr val="tx1"/>
            </a:solidFill>
          </a:ln>
        </p:spPr>
      </p:pic>
      <p:pic>
        <p:nvPicPr>
          <p:cNvPr id="3" name="Picture 2">
            <a:extLst>
              <a:ext uri="{FF2B5EF4-FFF2-40B4-BE49-F238E27FC236}">
                <a16:creationId xmlns:a16="http://schemas.microsoft.com/office/drawing/2014/main" id="{7671B805-38D0-4C76-9D87-CD9A16414EC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781502" y="2421181"/>
            <a:ext cx="3308891" cy="3031574"/>
          </a:xfrm>
          <a:prstGeom prst="rect">
            <a:avLst/>
          </a:prstGeom>
        </p:spPr>
      </p:pic>
    </p:spTree>
    <p:extLst>
      <p:ext uri="{BB962C8B-B14F-4D97-AF65-F5344CB8AC3E}">
        <p14:creationId xmlns:p14="http://schemas.microsoft.com/office/powerpoint/2010/main" val="31570127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Overview of extending portals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3539430"/>
          </a:xfrm>
        </p:spPr>
        <p:txBody>
          <a:bodyPr/>
          <a:lstStyle/>
          <a:p>
            <a:r>
              <a:rPr lang="en-US" dirty="0"/>
              <a:t>Power Apps portals is considered a no-code, low-code solution to building portal apps.</a:t>
            </a:r>
          </a:p>
          <a:p>
            <a:pPr lvl="1"/>
            <a:r>
              <a:rPr lang="en-US" dirty="0"/>
              <a:t>Liquid</a:t>
            </a:r>
          </a:p>
          <a:p>
            <a:pPr lvl="1"/>
            <a:r>
              <a:rPr lang="en-US" dirty="0"/>
              <a:t>Web templates</a:t>
            </a:r>
          </a:p>
          <a:p>
            <a:pPr lvl="1"/>
            <a:r>
              <a:rPr lang="en-US" dirty="0"/>
              <a:t>JavaScript</a:t>
            </a:r>
          </a:p>
          <a:p>
            <a:pPr lvl="1"/>
            <a:r>
              <a:rPr lang="en-US" dirty="0"/>
              <a:t>CSS</a:t>
            </a:r>
          </a:p>
          <a:p>
            <a:pPr lvl="1"/>
            <a:r>
              <a:rPr lang="en-US" dirty="0"/>
              <a:t>Portal </a:t>
            </a:r>
            <a:r>
              <a:rPr lang="en-US" dirty="0" err="1"/>
              <a:t>WebAPI</a:t>
            </a:r>
            <a:endParaRPr lang="en-US" dirty="0"/>
          </a:p>
          <a:p>
            <a:pPr lvl="1"/>
            <a:r>
              <a:rPr lang="en-US" dirty="0"/>
              <a:t>Companion apps</a:t>
            </a:r>
          </a:p>
        </p:txBody>
      </p:sp>
    </p:spTree>
    <p:extLst>
      <p:ext uri="{BB962C8B-B14F-4D97-AF65-F5344CB8AC3E}">
        <p14:creationId xmlns:p14="http://schemas.microsoft.com/office/powerpoint/2010/main" val="9917915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6FD32D-05CC-4C1D-BC15-6AC5EF04A823}"/>
              </a:ext>
            </a:extLst>
          </p:cNvPr>
          <p:cNvSpPr>
            <a:spLocks noGrp="1"/>
          </p:cNvSpPr>
          <p:nvPr>
            <p:ph type="title"/>
          </p:nvPr>
        </p:nvSpPr>
        <p:spPr>
          <a:xfrm>
            <a:off x="588263" y="457200"/>
            <a:ext cx="11018520" cy="553998"/>
          </a:xfrm>
        </p:spPr>
        <p:txBody>
          <a:bodyPr/>
          <a:lstStyle/>
          <a:p>
            <a:r>
              <a:rPr lang="en-US" dirty="0"/>
              <a:t>Summary </a:t>
            </a:r>
          </a:p>
        </p:txBody>
      </p:sp>
      <p:sp>
        <p:nvSpPr>
          <p:cNvPr id="5" name="Content Placeholder 2">
            <a:extLst>
              <a:ext uri="{FF2B5EF4-FFF2-40B4-BE49-F238E27FC236}">
                <a16:creationId xmlns:a16="http://schemas.microsoft.com/office/drawing/2014/main" id="{A655525A-9E77-423E-B7B1-F5B6C0571923}"/>
              </a:ext>
            </a:extLst>
          </p:cNvPr>
          <p:cNvSpPr>
            <a:spLocks noGrp="1"/>
          </p:cNvSpPr>
          <p:nvPr>
            <p:ph sz="quarter" idx="10"/>
          </p:nvPr>
        </p:nvSpPr>
        <p:spPr>
          <a:xfrm>
            <a:off x="584200" y="1435100"/>
            <a:ext cx="11018838" cy="3964162"/>
          </a:xfrm>
        </p:spPr>
        <p:txBody>
          <a:bodyPr/>
          <a:lstStyle/>
          <a:p>
            <a:pPr marL="457200" indent="-457200">
              <a:buFont typeface="Arial" panose="020B0604020202020204" pitchFamily="34" charset="0"/>
              <a:buChar char="•"/>
            </a:pPr>
            <a:r>
              <a:rPr lang="en-US" dirty="0">
                <a:latin typeface="+mn-lt"/>
              </a:rPr>
              <a:t>Power Apps portals help you engage with additional stakeholders</a:t>
            </a:r>
          </a:p>
          <a:p>
            <a:pPr marL="457200" indent="-457200">
              <a:buFont typeface="Arial" panose="020B0604020202020204" pitchFamily="34" charset="0"/>
              <a:buChar char="•"/>
            </a:pPr>
            <a:endParaRPr lang="en-US" dirty="0">
              <a:latin typeface="+mn-lt"/>
            </a:endParaRPr>
          </a:p>
          <a:p>
            <a:pPr marL="457200" indent="-457200">
              <a:buFont typeface="Arial" panose="020B0604020202020204" pitchFamily="34" charset="0"/>
              <a:buChar char="•"/>
            </a:pPr>
            <a:r>
              <a:rPr lang="en-US" dirty="0">
                <a:latin typeface="+mn-lt"/>
              </a:rPr>
              <a:t>Portals have several tools available to help you manage content and user access and experience</a:t>
            </a:r>
          </a:p>
          <a:p>
            <a:pPr marL="457200" indent="-457200">
              <a:buFont typeface="Arial" panose="020B0604020202020204" pitchFamily="34" charset="0"/>
              <a:buChar char="•"/>
            </a:pPr>
            <a:endParaRPr lang="en-US" dirty="0">
              <a:latin typeface="+mn-lt"/>
            </a:endParaRPr>
          </a:p>
          <a:p>
            <a:pPr marL="457200" indent="-457200">
              <a:buFont typeface="Arial" panose="020B0604020202020204" pitchFamily="34" charset="0"/>
              <a:buChar char="•"/>
            </a:pPr>
            <a:r>
              <a:rPr lang="en-US" dirty="0">
                <a:latin typeface="+mn-lt"/>
              </a:rPr>
              <a:t>Portals offer secure access to your data</a:t>
            </a:r>
          </a:p>
          <a:p>
            <a:endParaRPr lang="en-US" dirty="0"/>
          </a:p>
          <a:p>
            <a:endParaRPr lang="en-US" dirty="0"/>
          </a:p>
        </p:txBody>
      </p:sp>
    </p:spTree>
    <p:extLst>
      <p:ext uri="{BB962C8B-B14F-4D97-AF65-F5344CB8AC3E}">
        <p14:creationId xmlns:p14="http://schemas.microsoft.com/office/powerpoint/2010/main" val="29317312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1798-5A97-43FA-BC78-DCB00D5DFE20}"/>
              </a:ext>
            </a:extLst>
          </p:cNvPr>
          <p:cNvSpPr>
            <a:spLocks noGrp="1"/>
          </p:cNvSpPr>
          <p:nvPr>
            <p:ph type="title"/>
          </p:nvPr>
        </p:nvSpPr>
        <p:spPr/>
        <p:txBody>
          <a:bodyPr/>
          <a:lstStyle/>
          <a:p>
            <a:r>
              <a:rPr lang="en-US" dirty="0"/>
              <a:t>Demo</a:t>
            </a:r>
          </a:p>
        </p:txBody>
      </p:sp>
      <p:pic>
        <p:nvPicPr>
          <p:cNvPr id="4" name="Picture Placeholder 4" descr="Puzzle outline">
            <a:extLst>
              <a:ext uri="{FF2B5EF4-FFF2-40B4-BE49-F238E27FC236}">
                <a16:creationId xmlns:a16="http://schemas.microsoft.com/office/drawing/2014/main" id="{1B40EF80-333B-45DC-BF7F-D98A0C904D95}"/>
              </a:ext>
            </a:extLst>
          </p:cNvPr>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10081428" y="2788282"/>
            <a:ext cx="1281254" cy="1281436"/>
          </a:xfrm>
          <a:prstGeom prst="rect">
            <a:avLst/>
          </a:prstGeom>
        </p:spPr>
      </p:pic>
    </p:spTree>
    <p:extLst>
      <p:ext uri="{BB962C8B-B14F-4D97-AF65-F5344CB8AC3E}">
        <p14:creationId xmlns:p14="http://schemas.microsoft.com/office/powerpoint/2010/main" val="12967840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A0AD9F3-D7FB-419C-BC96-478A694FC7B2}"/>
              </a:ext>
            </a:extLst>
          </p:cNvPr>
          <p:cNvSpPr txBox="1"/>
          <p:nvPr/>
        </p:nvSpPr>
        <p:spPr>
          <a:xfrm>
            <a:off x="10325379" y="1596084"/>
            <a:ext cx="1498122" cy="363946"/>
          </a:xfrm>
          <a:prstGeom prst="rect">
            <a:avLst/>
          </a:prstGeom>
          <a:noFill/>
        </p:spPr>
        <p:txBody>
          <a:bodyPr wrap="square" rtlCol="0">
            <a:spAutoFit/>
          </a:bodyPr>
          <a:lstStyle/>
          <a:p>
            <a:pPr algn="ctr" defTabSz="914049">
              <a:defRPr/>
            </a:pPr>
            <a:r>
              <a:rPr lang="en-US" dirty="0">
                <a:solidFill>
                  <a:srgbClr val="282828"/>
                </a:solidFill>
                <a:latin typeface="Segoe UI Semibold"/>
                <a:cs typeface="Segoe UI Semibold" panose="020B0702040204020203" pitchFamily="34" charset="0"/>
              </a:rPr>
              <a:t>Dataverse</a:t>
            </a:r>
          </a:p>
        </p:txBody>
      </p:sp>
      <p:pic>
        <p:nvPicPr>
          <p:cNvPr id="15" name="Picture 14" descr="Dataverse icon">
            <a:extLst>
              <a:ext uri="{FF2B5EF4-FFF2-40B4-BE49-F238E27FC236}">
                <a16:creationId xmlns:a16="http://schemas.microsoft.com/office/drawing/2014/main" id="{7F7F5379-AC39-4111-868C-BA682F90CE9A}"/>
              </a:ext>
            </a:extLst>
          </p:cNvPr>
          <p:cNvPicPr>
            <a:picLocks noChangeAspect="1"/>
          </p:cNvPicPr>
          <p:nvPr/>
        </p:nvPicPr>
        <p:blipFill>
          <a:blip r:embed="rId3"/>
          <a:stretch>
            <a:fillRect/>
          </a:stretch>
        </p:blipFill>
        <p:spPr>
          <a:xfrm>
            <a:off x="10769678" y="999609"/>
            <a:ext cx="609524" cy="609524"/>
          </a:xfrm>
          <a:prstGeom prst="rect">
            <a:avLst/>
          </a:prstGeom>
        </p:spPr>
      </p:pic>
      <p:sp>
        <p:nvSpPr>
          <p:cNvPr id="22" name="TextBox 21">
            <a:extLst>
              <a:ext uri="{FF2B5EF4-FFF2-40B4-BE49-F238E27FC236}">
                <a16:creationId xmlns:a16="http://schemas.microsoft.com/office/drawing/2014/main" id="{CB3E3578-5276-470B-A2B6-F4D5798F5B41}"/>
              </a:ext>
            </a:extLst>
          </p:cNvPr>
          <p:cNvSpPr txBox="1"/>
          <p:nvPr/>
        </p:nvSpPr>
        <p:spPr>
          <a:xfrm>
            <a:off x="441203" y="5185898"/>
            <a:ext cx="3146567" cy="369332"/>
          </a:xfrm>
          <a:prstGeom prst="rect">
            <a:avLst/>
          </a:prstGeom>
          <a:noFill/>
        </p:spPr>
        <p:txBody>
          <a:bodyPr wrap="none" rtlCol="0">
            <a:spAutoFit/>
          </a:bodyPr>
          <a:lstStyle/>
          <a:p>
            <a:r>
              <a:rPr lang="en-US" dirty="0"/>
              <a:t>Power Apps Portals Solutions</a:t>
            </a:r>
            <a:endParaRPr lang="en-CA" dirty="0"/>
          </a:p>
        </p:txBody>
      </p:sp>
      <p:sp>
        <p:nvSpPr>
          <p:cNvPr id="23" name="TextBox 22">
            <a:extLst>
              <a:ext uri="{FF2B5EF4-FFF2-40B4-BE49-F238E27FC236}">
                <a16:creationId xmlns:a16="http://schemas.microsoft.com/office/drawing/2014/main" id="{84490229-9A2A-490D-8136-A4432885E2AF}"/>
              </a:ext>
            </a:extLst>
          </p:cNvPr>
          <p:cNvSpPr txBox="1"/>
          <p:nvPr/>
        </p:nvSpPr>
        <p:spPr>
          <a:xfrm>
            <a:off x="4370589" y="5234022"/>
            <a:ext cx="3177024" cy="369332"/>
          </a:xfrm>
          <a:prstGeom prst="rect">
            <a:avLst/>
          </a:prstGeom>
          <a:noFill/>
        </p:spPr>
        <p:txBody>
          <a:bodyPr wrap="none" rtlCol="0">
            <a:spAutoFit/>
          </a:bodyPr>
          <a:lstStyle/>
          <a:p>
            <a:r>
              <a:rPr lang="en-US" dirty="0"/>
              <a:t>Power Apps Portals Metadata</a:t>
            </a:r>
            <a:endParaRPr lang="en-CA" dirty="0"/>
          </a:p>
        </p:txBody>
      </p:sp>
      <p:sp>
        <p:nvSpPr>
          <p:cNvPr id="24" name="TextBox 23">
            <a:extLst>
              <a:ext uri="{FF2B5EF4-FFF2-40B4-BE49-F238E27FC236}">
                <a16:creationId xmlns:a16="http://schemas.microsoft.com/office/drawing/2014/main" id="{FCF00E29-0B5E-4909-9FC3-4CF6D5B2E8AB}"/>
              </a:ext>
            </a:extLst>
          </p:cNvPr>
          <p:cNvSpPr txBox="1"/>
          <p:nvPr/>
        </p:nvSpPr>
        <p:spPr>
          <a:xfrm>
            <a:off x="9148024" y="5294179"/>
            <a:ext cx="2170659" cy="635559"/>
          </a:xfrm>
          <a:prstGeom prst="rect">
            <a:avLst/>
          </a:prstGeom>
          <a:noFill/>
        </p:spPr>
        <p:txBody>
          <a:bodyPr wrap="none" rtlCol="0">
            <a:spAutoFit/>
          </a:bodyPr>
          <a:lstStyle/>
          <a:p>
            <a:r>
              <a:rPr lang="en-US" dirty="0"/>
              <a:t>Power Apps Portals </a:t>
            </a:r>
          </a:p>
          <a:p>
            <a:r>
              <a:rPr lang="en-US" dirty="0"/>
              <a:t>Web Application</a:t>
            </a:r>
            <a:endParaRPr lang="en-CA" dirty="0"/>
          </a:p>
        </p:txBody>
      </p:sp>
      <p:pic>
        <p:nvPicPr>
          <p:cNvPr id="3" name="Picture 2">
            <a:extLst>
              <a:ext uri="{FF2B5EF4-FFF2-40B4-BE49-F238E27FC236}">
                <a16:creationId xmlns:a16="http://schemas.microsoft.com/office/drawing/2014/main" id="{BA6F4F19-CC31-4CFC-91BC-9E245F0B489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064005" y="2283051"/>
            <a:ext cx="3409712" cy="1841782"/>
          </a:xfrm>
          <a:prstGeom prst="rect">
            <a:avLst/>
          </a:prstGeom>
          <a:ln>
            <a:solidFill>
              <a:schemeClr val="tx1"/>
            </a:solidFill>
          </a:ln>
        </p:spPr>
      </p:pic>
      <p:pic>
        <p:nvPicPr>
          <p:cNvPr id="7" name="Picture 6">
            <a:extLst>
              <a:ext uri="{FF2B5EF4-FFF2-40B4-BE49-F238E27FC236}">
                <a16:creationId xmlns:a16="http://schemas.microsoft.com/office/drawing/2014/main" id="{B44B8CCD-E1F8-4CE3-9EBC-AB76BA780AC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495674" y="2556950"/>
            <a:ext cx="3559254" cy="2047407"/>
          </a:xfrm>
          <a:prstGeom prst="rect">
            <a:avLst/>
          </a:prstGeom>
          <a:ln>
            <a:solidFill>
              <a:schemeClr val="tx1"/>
            </a:solidFill>
          </a:ln>
        </p:spPr>
      </p:pic>
      <p:pic>
        <p:nvPicPr>
          <p:cNvPr id="9" name="Picture 8">
            <a:extLst>
              <a:ext uri="{FF2B5EF4-FFF2-40B4-BE49-F238E27FC236}">
                <a16:creationId xmlns:a16="http://schemas.microsoft.com/office/drawing/2014/main" id="{333DAF2A-5F58-4650-B639-5095ACD7F41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761199" y="2871622"/>
            <a:ext cx="3716831" cy="2161624"/>
          </a:xfrm>
          <a:prstGeom prst="rect">
            <a:avLst/>
          </a:prstGeom>
          <a:ln>
            <a:solidFill>
              <a:schemeClr val="tx1"/>
            </a:solidFill>
          </a:ln>
        </p:spPr>
      </p:pic>
      <p:pic>
        <p:nvPicPr>
          <p:cNvPr id="11" name="Picture 10">
            <a:extLst>
              <a:ext uri="{FF2B5EF4-FFF2-40B4-BE49-F238E27FC236}">
                <a16:creationId xmlns:a16="http://schemas.microsoft.com/office/drawing/2014/main" id="{81323689-21DE-4E85-8E81-6540E52F651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6098" y="2797105"/>
            <a:ext cx="2994120" cy="1756854"/>
          </a:xfrm>
          <a:prstGeom prst="rect">
            <a:avLst/>
          </a:prstGeom>
          <a:ln>
            <a:solidFill>
              <a:schemeClr val="tx1"/>
            </a:solidFill>
          </a:ln>
        </p:spPr>
      </p:pic>
      <p:pic>
        <p:nvPicPr>
          <p:cNvPr id="5" name="Picture 4">
            <a:extLst>
              <a:ext uri="{FF2B5EF4-FFF2-40B4-BE49-F238E27FC236}">
                <a16:creationId xmlns:a16="http://schemas.microsoft.com/office/drawing/2014/main" id="{42BCE260-7236-43B5-B85D-E25A874B7E3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241780" y="2660610"/>
            <a:ext cx="3426416" cy="2047407"/>
          </a:xfrm>
          <a:prstGeom prst="rect">
            <a:avLst/>
          </a:prstGeom>
          <a:ln>
            <a:solidFill>
              <a:schemeClr val="accent3"/>
            </a:solidFill>
          </a:ln>
        </p:spPr>
      </p:pic>
      <p:sp>
        <p:nvSpPr>
          <p:cNvPr id="4" name="Title 3">
            <a:extLst>
              <a:ext uri="{FF2B5EF4-FFF2-40B4-BE49-F238E27FC236}">
                <a16:creationId xmlns:a16="http://schemas.microsoft.com/office/drawing/2014/main" id="{D27AE18B-4A3D-408C-B694-AAB371CE1728}"/>
              </a:ext>
            </a:extLst>
          </p:cNvPr>
          <p:cNvSpPr>
            <a:spLocks noGrp="1"/>
          </p:cNvSpPr>
          <p:nvPr>
            <p:ph type="title" idx="4294967295"/>
          </p:nvPr>
        </p:nvSpPr>
        <p:spPr/>
        <p:txBody>
          <a:bodyPr/>
          <a:lstStyle/>
          <a:p>
            <a:r>
              <a:rPr lang="en-US" dirty="0"/>
              <a:t>Power Apps Portals Components</a:t>
            </a:r>
          </a:p>
        </p:txBody>
      </p:sp>
    </p:spTree>
    <p:extLst>
      <p:ext uri="{BB962C8B-B14F-4D97-AF65-F5344CB8AC3E}">
        <p14:creationId xmlns:p14="http://schemas.microsoft.com/office/powerpoint/2010/main" val="389764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a:extLst>
              <a:ext uri="{FF2B5EF4-FFF2-40B4-BE49-F238E27FC236}">
                <a16:creationId xmlns:a16="http://schemas.microsoft.com/office/drawing/2014/main" id="{00CB5834-AB85-46C7-B53B-3223ED99A578}"/>
              </a:ext>
            </a:extLst>
          </p:cNvPr>
          <p:cNvSpPr txBox="1">
            <a:spLocks/>
          </p:cNvSpPr>
          <p:nvPr/>
        </p:nvSpPr>
        <p:spPr>
          <a:xfrm>
            <a:off x="429621" y="1591510"/>
            <a:ext cx="527334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Numerous </a:t>
            </a:r>
            <a:r>
              <a:rPr lang="en-US" dirty="0" err="1"/>
              <a:t>Dataverse</a:t>
            </a:r>
            <a:r>
              <a:rPr lang="en-US" dirty="0"/>
              <a:t> solutions are installed in the environment.</a:t>
            </a:r>
          </a:p>
        </p:txBody>
      </p:sp>
      <p:pic>
        <p:nvPicPr>
          <p:cNvPr id="7" name="Picture 6">
            <a:extLst>
              <a:ext uri="{FF2B5EF4-FFF2-40B4-BE49-F238E27FC236}">
                <a16:creationId xmlns:a16="http://schemas.microsoft.com/office/drawing/2014/main" id="{302530DF-4DDA-4BD1-91DA-CED7BA32C5D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07208" y="1600200"/>
            <a:ext cx="6121138" cy="3657600"/>
          </a:xfrm>
          <a:prstGeom prst="rect">
            <a:avLst/>
          </a:prstGeom>
          <a:ln>
            <a:solidFill>
              <a:schemeClr val="tx1"/>
            </a:solidFill>
          </a:ln>
        </p:spPr>
      </p:pic>
      <p:sp>
        <p:nvSpPr>
          <p:cNvPr id="2" name="Title 1">
            <a:extLst>
              <a:ext uri="{FF2B5EF4-FFF2-40B4-BE49-F238E27FC236}">
                <a16:creationId xmlns:a16="http://schemas.microsoft.com/office/drawing/2014/main" id="{0272EA3E-CF0C-4714-B892-BA40DBAFA0C0}"/>
              </a:ext>
            </a:extLst>
          </p:cNvPr>
          <p:cNvSpPr>
            <a:spLocks noGrp="1"/>
          </p:cNvSpPr>
          <p:nvPr>
            <p:ph type="title" idx="4294967295"/>
          </p:nvPr>
        </p:nvSpPr>
        <p:spPr/>
        <p:txBody>
          <a:bodyPr/>
          <a:lstStyle/>
          <a:p>
            <a:r>
              <a:rPr lang="en-US" dirty="0"/>
              <a:t>Power Apps Portals Solutions</a:t>
            </a:r>
          </a:p>
        </p:txBody>
      </p:sp>
    </p:spTree>
    <p:extLst>
      <p:ext uri="{BB962C8B-B14F-4D97-AF65-F5344CB8AC3E}">
        <p14:creationId xmlns:p14="http://schemas.microsoft.com/office/powerpoint/2010/main" val="17489021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591510"/>
            <a:ext cx="527334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Power Apps portal metadata will describe the portal website, webpages, web templates, content snippets, basic forms, advanced forms, lists, site settings, and other configuration data.</a:t>
            </a:r>
          </a:p>
        </p:txBody>
      </p:sp>
      <p:pic>
        <p:nvPicPr>
          <p:cNvPr id="2" name="Picture 1">
            <a:extLst>
              <a:ext uri="{FF2B5EF4-FFF2-40B4-BE49-F238E27FC236}">
                <a16:creationId xmlns:a16="http://schemas.microsoft.com/office/drawing/2014/main" id="{C77746AC-9A29-4406-A15F-C431F6EA6F1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89277" y="1072252"/>
            <a:ext cx="5078519" cy="2743200"/>
          </a:xfrm>
          <a:prstGeom prst="rect">
            <a:avLst/>
          </a:prstGeom>
          <a:ln>
            <a:solidFill>
              <a:schemeClr val="tx1"/>
            </a:solidFill>
          </a:ln>
        </p:spPr>
      </p:pic>
      <p:pic>
        <p:nvPicPr>
          <p:cNvPr id="4" name="Picture 3">
            <a:extLst>
              <a:ext uri="{FF2B5EF4-FFF2-40B4-BE49-F238E27FC236}">
                <a16:creationId xmlns:a16="http://schemas.microsoft.com/office/drawing/2014/main" id="{0E54C18E-EB5E-48BE-9187-4CA04363187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87985" y="2053055"/>
            <a:ext cx="4768833" cy="2743200"/>
          </a:xfrm>
          <a:prstGeom prst="rect">
            <a:avLst/>
          </a:prstGeom>
          <a:ln>
            <a:solidFill>
              <a:schemeClr val="tx1"/>
            </a:solidFill>
          </a:ln>
        </p:spPr>
      </p:pic>
      <p:pic>
        <p:nvPicPr>
          <p:cNvPr id="11" name="Picture 10">
            <a:extLst>
              <a:ext uri="{FF2B5EF4-FFF2-40B4-BE49-F238E27FC236}">
                <a16:creationId xmlns:a16="http://schemas.microsoft.com/office/drawing/2014/main" id="{CA5B7C0C-FEFB-4CF0-A3A0-59ED5F4EF49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274167" y="2987876"/>
            <a:ext cx="4716829" cy="2743200"/>
          </a:xfrm>
          <a:prstGeom prst="rect">
            <a:avLst/>
          </a:prstGeom>
          <a:ln>
            <a:solidFill>
              <a:schemeClr val="tx1"/>
            </a:solidFill>
          </a:ln>
        </p:spPr>
      </p:pic>
      <p:sp>
        <p:nvSpPr>
          <p:cNvPr id="6" name="Title 5">
            <a:extLst>
              <a:ext uri="{FF2B5EF4-FFF2-40B4-BE49-F238E27FC236}">
                <a16:creationId xmlns:a16="http://schemas.microsoft.com/office/drawing/2014/main" id="{AD3EB29F-FADF-4FF5-972C-A9C21A3DD0B8}"/>
              </a:ext>
            </a:extLst>
          </p:cNvPr>
          <p:cNvSpPr>
            <a:spLocks noGrp="1"/>
          </p:cNvSpPr>
          <p:nvPr>
            <p:ph type="title" idx="4294967295"/>
          </p:nvPr>
        </p:nvSpPr>
        <p:spPr/>
        <p:txBody>
          <a:bodyPr/>
          <a:lstStyle/>
          <a:p>
            <a:r>
              <a:rPr lang="en-US" dirty="0"/>
              <a:t>Power Apps Portals Metadata</a:t>
            </a:r>
          </a:p>
        </p:txBody>
      </p:sp>
    </p:spTree>
    <p:extLst>
      <p:ext uri="{BB962C8B-B14F-4D97-AF65-F5344CB8AC3E}">
        <p14:creationId xmlns:p14="http://schemas.microsoft.com/office/powerpoint/2010/main" val="35625004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a:extLst>
              <a:ext uri="{FF2B5EF4-FFF2-40B4-BE49-F238E27FC236}">
                <a16:creationId xmlns:a16="http://schemas.microsoft.com/office/drawing/2014/main" id="{00CB5834-AB85-46C7-B53B-3223ED99A578}"/>
              </a:ext>
            </a:extLst>
          </p:cNvPr>
          <p:cNvSpPr txBox="1">
            <a:spLocks/>
          </p:cNvSpPr>
          <p:nvPr/>
        </p:nvSpPr>
        <p:spPr>
          <a:xfrm>
            <a:off x="394904" y="1591510"/>
            <a:ext cx="5273347" cy="3666290"/>
          </a:xfrm>
          <a:prstGeom prst="rect">
            <a:avLst/>
          </a:prstGeom>
          <a:solidFill>
            <a:schemeClr val="bg1">
              <a:lumMod val="95000"/>
            </a:schemeClr>
          </a:solidFill>
          <a:ln>
            <a:noFill/>
          </a:ln>
        </p:spPr>
        <p:txBody>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 Microsoft Azure web app is configured to run the portal site by using the portal solutions and metadata.</a:t>
            </a:r>
          </a:p>
        </p:txBody>
      </p:sp>
      <p:pic>
        <p:nvPicPr>
          <p:cNvPr id="6" name="Picture 5">
            <a:extLst>
              <a:ext uri="{FF2B5EF4-FFF2-40B4-BE49-F238E27FC236}">
                <a16:creationId xmlns:a16="http://schemas.microsoft.com/office/drawing/2014/main" id="{3625091B-91AB-409C-A3A6-B5636F503E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64022" y="1600200"/>
            <a:ext cx="6233468" cy="3657600"/>
          </a:xfrm>
          <a:prstGeom prst="rect">
            <a:avLst/>
          </a:prstGeom>
          <a:ln>
            <a:solidFill>
              <a:schemeClr val="tx1"/>
            </a:solidFill>
          </a:ln>
        </p:spPr>
      </p:pic>
      <p:sp>
        <p:nvSpPr>
          <p:cNvPr id="2" name="Title 1">
            <a:extLst>
              <a:ext uri="{FF2B5EF4-FFF2-40B4-BE49-F238E27FC236}">
                <a16:creationId xmlns:a16="http://schemas.microsoft.com/office/drawing/2014/main" id="{C3CEAC02-15F5-48BC-8BD4-A7689FFFBE7E}"/>
              </a:ext>
            </a:extLst>
          </p:cNvPr>
          <p:cNvSpPr>
            <a:spLocks noGrp="1"/>
          </p:cNvSpPr>
          <p:nvPr>
            <p:ph type="title" idx="4294967295"/>
          </p:nvPr>
        </p:nvSpPr>
        <p:spPr/>
        <p:txBody>
          <a:bodyPr/>
          <a:lstStyle/>
          <a:p>
            <a:r>
              <a:rPr lang="en-US" dirty="0"/>
              <a:t>Power Apps Portals Web Application</a:t>
            </a:r>
          </a:p>
        </p:txBody>
      </p:sp>
    </p:spTree>
    <p:extLst>
      <p:ext uri="{BB962C8B-B14F-4D97-AF65-F5344CB8AC3E}">
        <p14:creationId xmlns:p14="http://schemas.microsoft.com/office/powerpoint/2010/main" val="17715473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B3E3578-5276-470B-A2B6-F4D5798F5B41}"/>
              </a:ext>
            </a:extLst>
          </p:cNvPr>
          <p:cNvSpPr txBox="1"/>
          <p:nvPr/>
        </p:nvSpPr>
        <p:spPr>
          <a:xfrm>
            <a:off x="441203" y="5185898"/>
            <a:ext cx="3483326" cy="363946"/>
          </a:xfrm>
          <a:prstGeom prst="rect">
            <a:avLst/>
          </a:prstGeom>
          <a:noFill/>
        </p:spPr>
        <p:txBody>
          <a:bodyPr wrap="none" rtlCol="0">
            <a:spAutoFit/>
          </a:bodyPr>
          <a:lstStyle/>
          <a:p>
            <a:r>
              <a:rPr lang="en-US" dirty="0"/>
              <a:t>Power Apps Portals admin center</a:t>
            </a:r>
          </a:p>
        </p:txBody>
      </p:sp>
      <p:sp>
        <p:nvSpPr>
          <p:cNvPr id="23" name="TextBox 22">
            <a:extLst>
              <a:ext uri="{FF2B5EF4-FFF2-40B4-BE49-F238E27FC236}">
                <a16:creationId xmlns:a16="http://schemas.microsoft.com/office/drawing/2014/main" id="{84490229-9A2A-490D-8136-A4432885E2AF}"/>
              </a:ext>
            </a:extLst>
          </p:cNvPr>
          <p:cNvSpPr txBox="1"/>
          <p:nvPr/>
        </p:nvSpPr>
        <p:spPr>
          <a:xfrm>
            <a:off x="4370589" y="5197926"/>
            <a:ext cx="2608150" cy="363946"/>
          </a:xfrm>
          <a:prstGeom prst="rect">
            <a:avLst/>
          </a:prstGeom>
          <a:noFill/>
        </p:spPr>
        <p:txBody>
          <a:bodyPr wrap="none" rtlCol="0">
            <a:spAutoFit/>
          </a:bodyPr>
          <a:lstStyle/>
          <a:p>
            <a:r>
              <a:rPr lang="en-US" dirty="0"/>
              <a:t>Portal Management app</a:t>
            </a:r>
          </a:p>
        </p:txBody>
      </p:sp>
      <p:sp>
        <p:nvSpPr>
          <p:cNvPr id="24" name="TextBox 23">
            <a:extLst>
              <a:ext uri="{FF2B5EF4-FFF2-40B4-BE49-F238E27FC236}">
                <a16:creationId xmlns:a16="http://schemas.microsoft.com/office/drawing/2014/main" id="{FCF00E29-0B5E-4909-9FC3-4CF6D5B2E8AB}"/>
              </a:ext>
            </a:extLst>
          </p:cNvPr>
          <p:cNvSpPr txBox="1"/>
          <p:nvPr/>
        </p:nvSpPr>
        <p:spPr>
          <a:xfrm>
            <a:off x="8125340" y="5270115"/>
            <a:ext cx="3518784" cy="363946"/>
          </a:xfrm>
          <a:prstGeom prst="rect">
            <a:avLst/>
          </a:prstGeom>
          <a:noFill/>
        </p:spPr>
        <p:txBody>
          <a:bodyPr wrap="none" rtlCol="0">
            <a:spAutoFit/>
          </a:bodyPr>
          <a:lstStyle/>
          <a:p>
            <a:r>
              <a:rPr lang="en-US" dirty="0"/>
              <a:t>Power Apps Portals design studio</a:t>
            </a:r>
          </a:p>
        </p:txBody>
      </p:sp>
      <p:pic>
        <p:nvPicPr>
          <p:cNvPr id="4" name="Picture 3">
            <a:extLst>
              <a:ext uri="{FF2B5EF4-FFF2-40B4-BE49-F238E27FC236}">
                <a16:creationId xmlns:a16="http://schemas.microsoft.com/office/drawing/2014/main" id="{FE582234-1AE8-4C8C-8845-CD90145326D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2072" y="2456027"/>
            <a:ext cx="3537842" cy="2123957"/>
          </a:xfrm>
          <a:prstGeom prst="rect">
            <a:avLst/>
          </a:prstGeom>
          <a:ln w="3175">
            <a:solidFill>
              <a:schemeClr val="tx1"/>
            </a:solidFill>
          </a:ln>
        </p:spPr>
      </p:pic>
      <p:pic>
        <p:nvPicPr>
          <p:cNvPr id="8" name="Picture 7">
            <a:extLst>
              <a:ext uri="{FF2B5EF4-FFF2-40B4-BE49-F238E27FC236}">
                <a16:creationId xmlns:a16="http://schemas.microsoft.com/office/drawing/2014/main" id="{43D054EF-5F47-4499-A465-9093A9AA0A4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012028" y="2481045"/>
            <a:ext cx="3712242" cy="2158955"/>
          </a:xfrm>
          <a:prstGeom prst="rect">
            <a:avLst/>
          </a:prstGeom>
          <a:ln w="3175">
            <a:solidFill>
              <a:schemeClr val="tx1"/>
            </a:solidFill>
          </a:ln>
        </p:spPr>
      </p:pic>
      <p:pic>
        <p:nvPicPr>
          <p:cNvPr id="10" name="Picture 9">
            <a:extLst>
              <a:ext uri="{FF2B5EF4-FFF2-40B4-BE49-F238E27FC236}">
                <a16:creationId xmlns:a16="http://schemas.microsoft.com/office/drawing/2014/main" id="{19C4C118-5C32-4A9C-8107-0BA95E90C3D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34352" y="2539386"/>
            <a:ext cx="3715321" cy="1948394"/>
          </a:xfrm>
          <a:prstGeom prst="rect">
            <a:avLst/>
          </a:prstGeom>
          <a:ln w="3175">
            <a:solidFill>
              <a:schemeClr val="tx1"/>
            </a:solidFill>
          </a:ln>
        </p:spPr>
      </p:pic>
      <p:sp>
        <p:nvSpPr>
          <p:cNvPr id="3" name="Title 2">
            <a:extLst>
              <a:ext uri="{FF2B5EF4-FFF2-40B4-BE49-F238E27FC236}">
                <a16:creationId xmlns:a16="http://schemas.microsoft.com/office/drawing/2014/main" id="{D6E5F489-47A6-4B19-8CC6-EF77F5893238}"/>
              </a:ext>
            </a:extLst>
          </p:cNvPr>
          <p:cNvSpPr>
            <a:spLocks noGrp="1"/>
          </p:cNvSpPr>
          <p:nvPr>
            <p:ph type="title" idx="4294967295"/>
          </p:nvPr>
        </p:nvSpPr>
        <p:spPr/>
        <p:txBody>
          <a:bodyPr/>
          <a:lstStyle/>
          <a:p>
            <a:r>
              <a:rPr lang="en-US" dirty="0"/>
              <a:t>Power Apps Portals Tools</a:t>
            </a:r>
          </a:p>
        </p:txBody>
      </p:sp>
    </p:spTree>
    <p:extLst>
      <p:ext uri="{BB962C8B-B14F-4D97-AF65-F5344CB8AC3E}">
        <p14:creationId xmlns:p14="http://schemas.microsoft.com/office/powerpoint/2010/main" val="303460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2385</Words>
  <Application>Microsoft Office PowerPoint</Application>
  <PresentationFormat>Widescreen</PresentationFormat>
  <Paragraphs>290</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Segoe UI</vt:lpstr>
      <vt:lpstr>Segoe UI Light</vt:lpstr>
      <vt:lpstr>Segoe UI Semibold</vt:lpstr>
      <vt:lpstr>Wingdings</vt:lpstr>
      <vt:lpstr>Microsoft Power Platform Template</vt:lpstr>
      <vt:lpstr>Module 5: Make portals with Power Apps</vt:lpstr>
      <vt:lpstr>Power Apps portals</vt:lpstr>
      <vt:lpstr>Power Apps Portal – What is it?</vt:lpstr>
      <vt:lpstr>Demo</vt:lpstr>
      <vt:lpstr>Power Apps Portals Components</vt:lpstr>
      <vt:lpstr>Power Apps Portals Solutions</vt:lpstr>
      <vt:lpstr>Power Apps Portals Metadata</vt:lpstr>
      <vt:lpstr>Power Apps Portals Web Application</vt:lpstr>
      <vt:lpstr>Power Apps Portals Tools</vt:lpstr>
      <vt:lpstr>Power Apps Portals admin center</vt:lpstr>
      <vt:lpstr>Portal Management app</vt:lpstr>
      <vt:lpstr>Power Apps Portals design studio</vt:lpstr>
      <vt:lpstr>Power Apps portals are built on top of Microsoft Dataverse</vt:lpstr>
      <vt:lpstr>Custom website or portal?</vt:lpstr>
      <vt:lpstr>Power Apps portals is a platform and includes a long list of components &amp; features</vt:lpstr>
      <vt:lpstr>Responsive design</vt:lpstr>
      <vt:lpstr>Portal provisioning details</vt:lpstr>
      <vt:lpstr>Webpages</vt:lpstr>
      <vt:lpstr>Web template</vt:lpstr>
      <vt:lpstr>Content snippets</vt:lpstr>
      <vt:lpstr>Lists, basic forms, advanced forms</vt:lpstr>
      <vt:lpstr>Configure the list</vt:lpstr>
      <vt:lpstr>Views</vt:lpstr>
      <vt:lpstr>Configuration</vt:lpstr>
      <vt:lpstr>Actions</vt:lpstr>
      <vt:lpstr>Basic forms</vt:lpstr>
      <vt:lpstr>Use basic forms to interact with Microsoft Dataverse data</vt:lpstr>
      <vt:lpstr>Common uses</vt:lpstr>
      <vt:lpstr>Create a basic form</vt:lpstr>
      <vt:lpstr>Form success settings</vt:lpstr>
      <vt:lpstr>Basic form metadata</vt:lpstr>
      <vt:lpstr>Portal Checker</vt:lpstr>
      <vt:lpstr>Overview of portal security</vt:lpstr>
      <vt:lpstr>Contact extensions</vt:lpstr>
      <vt:lpstr>Authentication</vt:lpstr>
      <vt:lpstr>Authorization</vt:lpstr>
      <vt:lpstr>Overview of extending portals</vt:lpstr>
      <vt:lpstr>Summary </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2022-09-14T06:26:01Z</dcterms:created>
  <dcterms:modified xsi:type="dcterms:W3CDTF">2022-09-14T06:26:11Z</dcterms:modified>
</cp:coreProperties>
</file>